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06" d="100"/>
          <a:sy n="106" d="100"/>
        </p:scale>
        <p:origin x="114"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18/09/2025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18/09/2025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2600712"/>
            </a:xfrm>
            <a:prstGeom prst="rect">
              <a:avLst/>
            </a:prstGeom>
            <a:noFill/>
          </p:spPr>
          <p:txBody>
            <a:bodyPr wrap="square">
              <a:spAutoFit/>
            </a:bodyPr>
            <a:lstStyle/>
            <a:p>
              <a:pPr algn="just" fontAlgn="base"/>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à Marseille et Aix.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endParaRPr lang="fr-FR" sz="1000" spc="-25" dirty="0">
                <a:effectLst/>
                <a:latin typeface="+mj-lt"/>
                <a:ea typeface="Times New Roman" panose="02020603050405020304" pitchFamily="18" charset="0"/>
              </a:endParaRPr>
            </a:p>
            <a:p>
              <a:pPr algn="just" fontAlgn="base"/>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les valeurs de notre association :</a:t>
              </a:r>
              <a:r>
                <a:rPr lang="fr-FR" sz="1000" dirty="0">
                  <a:latin typeface="+mj-lt"/>
                  <a:ea typeface="Times New Roman" panose="02020603050405020304" pitchFamily="18" charset="0"/>
                </a:rPr>
                <a:t>                       </a:t>
              </a:r>
            </a:p>
            <a:p>
              <a:pPr algn="just" fontAlgn="base"/>
              <a:r>
                <a:rPr lang="fr-FR" sz="1000" dirty="0">
                  <a:latin typeface="+mj-lt"/>
                  <a:ea typeface="Times New Roman" panose="02020603050405020304" pitchFamily="18" charset="0"/>
                </a:rPr>
                <a:t>  </a:t>
              </a:r>
            </a:p>
            <a:p>
              <a:pPr algn="ctr" fontAlgn="base"/>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endParaRPr lang="fr-FR" sz="500" spc="-25" dirty="0">
                <a:solidFill>
                  <a:srgbClr val="2E4798"/>
                </a:solidFill>
                <a:effectLst/>
                <a:latin typeface="+mj-lt"/>
                <a:ea typeface="Times New Roman" panose="02020603050405020304" pitchFamily="18" charset="0"/>
              </a:endParaRPr>
            </a:p>
            <a:p>
              <a:pPr algn="just" fontAlgn="base"/>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933250727"/>
              </p:ext>
            </p:extLst>
          </p:nvPr>
        </p:nvGraphicFramePr>
        <p:xfrm>
          <a:off x="7840652" y="244516"/>
          <a:ext cx="4099914" cy="51816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Marseille 13e</a:t>
                      </a:r>
                    </a:p>
                  </a:txBody>
                  <a:tcPr>
                    <a:solidFill>
                      <a:srgbClr val="2E4798"/>
                    </a:solidFill>
                  </a:tcPr>
                </a:tc>
                <a:tc>
                  <a:txBody>
                    <a:bodyPr/>
                    <a:lstStyle/>
                    <a:p>
                      <a:r>
                        <a:rPr lang="fr-FR" sz="1100" dirty="0">
                          <a:solidFill>
                            <a:schemeClr val="tx1"/>
                          </a:solidFill>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latin typeface="+mn-lt"/>
                          <a:ea typeface="+mn-ea"/>
                          <a:cs typeface="+mn-cs"/>
                        </a:rPr>
                        <a:t>Temps complet</a:t>
                      </a:r>
                    </a:p>
                  </a:txBody>
                  <a:tcPr/>
                </a:tc>
                <a:tc>
                  <a:txBody>
                    <a:bodyPr/>
                    <a:lstStyle/>
                    <a:p>
                      <a:pPr algn="ctr"/>
                      <a:endParaRPr lang="fr-FR" sz="1100" dirty="0">
                        <a:solidFill>
                          <a:schemeClr val="tx1"/>
                        </a:solidFill>
                        <a:latin typeface="+mj-lt"/>
                      </a:endParaRPr>
                    </a:p>
                  </a:txBody>
                  <a:tcPr/>
                </a:tc>
                <a:tc>
                  <a:txBody>
                    <a:bodyPr/>
                    <a:lstStyle/>
                    <a:p>
                      <a:pPr algn="ctr"/>
                      <a:endParaRPr lang="fr-FR" sz="1100" dirty="0">
                        <a:solidFill>
                          <a:schemeClr val="tx1"/>
                        </a:solidFill>
                        <a:latin typeface="+mj-lt"/>
                      </a:endParaRP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623625" y="235341"/>
            <a:ext cx="7568375" cy="6799149"/>
            <a:chOff x="4623626" y="290906"/>
            <a:chExt cx="7346248" cy="6549325"/>
          </a:xfrm>
        </p:grpSpPr>
        <p:sp>
          <p:nvSpPr>
            <p:cNvPr id="11" name="Rectangle 10">
              <a:extLst>
                <a:ext uri="{FF2B5EF4-FFF2-40B4-BE49-F238E27FC236}">
                  <a16:creationId xmlns:a16="http://schemas.microsoft.com/office/drawing/2014/main" id="{93601C20-2372-4EDF-CA54-05C78ACAACB8}"/>
                </a:ext>
              </a:extLst>
            </p:cNvPr>
            <p:cNvSpPr/>
            <p:nvPr/>
          </p:nvSpPr>
          <p:spPr>
            <a:xfrm>
              <a:off x="4623626" y="834801"/>
              <a:ext cx="7346248" cy="5668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dirty="0">
                  <a:solidFill>
                    <a:schemeClr val="tx1"/>
                  </a:solidFill>
                </a:rPr>
                <a:t>L’AMSP gère 12 établissements et services sur le territoire de Marseille et Aix-en-Provence. Dans le cadre de son développement, l’association recrute un </a:t>
              </a:r>
              <a:r>
                <a:rPr lang="fr-FR" sz="1000" b="1" dirty="0">
                  <a:solidFill>
                    <a:schemeClr val="tx1"/>
                  </a:solidFill>
                </a:rPr>
                <a:t>Comptable (F/H)</a:t>
              </a:r>
              <a:r>
                <a:rPr lang="fr-FR" sz="1000" dirty="0">
                  <a:solidFill>
                    <a:schemeClr val="tx1"/>
                  </a:solidFill>
                </a:rPr>
                <a:t>.</a:t>
              </a:r>
            </a:p>
            <a:p>
              <a:pPr algn="just"/>
              <a:endParaRPr lang="fr-FR" sz="1000" dirty="0">
                <a:solidFill>
                  <a:schemeClr val="tx1"/>
                </a:solidFill>
              </a:endParaRPr>
            </a:p>
            <a:p>
              <a:pPr algn="just"/>
              <a:r>
                <a:rPr lang="fr-FR" sz="1000" b="1" dirty="0">
                  <a:solidFill>
                    <a:schemeClr val="tx1"/>
                  </a:solidFill>
                </a:rPr>
                <a:t>Descriptif du poste:</a:t>
              </a:r>
            </a:p>
            <a:p>
              <a:pPr algn="just"/>
              <a:r>
                <a:rPr lang="fr-FR" sz="1000" dirty="0">
                  <a:solidFill>
                    <a:schemeClr val="tx1"/>
                  </a:solidFill>
                </a:rPr>
                <a:t>Basé au siège social, et sous la responsabilité de la Directrice Administrative et Financière, vous travaillerez au sein d’une équipe de 6 comptables. Vous prendrez en charge l’intégralité de la comptabilité d’un portefeuille d’établissements, jusqu’aux écritures d’inventaire.</a:t>
              </a:r>
            </a:p>
            <a:p>
              <a:pPr algn="just"/>
              <a:endParaRPr lang="fr-FR" sz="1000" dirty="0">
                <a:solidFill>
                  <a:schemeClr val="tx1"/>
                </a:solidFill>
              </a:endParaRPr>
            </a:p>
            <a:p>
              <a:pPr algn="just"/>
              <a:r>
                <a:rPr lang="fr-FR" sz="1000" b="1" dirty="0">
                  <a:solidFill>
                    <a:schemeClr val="tx1"/>
                  </a:solidFill>
                </a:rPr>
                <a:t>Vos missions principales:</a:t>
              </a:r>
            </a:p>
            <a:p>
              <a:pPr marL="171450" indent="-171450" algn="just">
                <a:lnSpc>
                  <a:spcPct val="150000"/>
                </a:lnSpc>
                <a:buFont typeface="Wingdings" panose="05000000000000000000" pitchFamily="2" charset="2"/>
                <a:buChar char="v"/>
              </a:pPr>
              <a:r>
                <a:rPr lang="fr-FR" sz="1000" b="1" dirty="0">
                  <a:solidFill>
                    <a:schemeClr val="accent1"/>
                  </a:solidFill>
                </a:rPr>
                <a:t>Comptabilité courante:</a:t>
              </a:r>
            </a:p>
            <a:p>
              <a:pPr marL="171450" indent="-171450" algn="just">
                <a:buFontTx/>
                <a:buChar char="-"/>
              </a:pPr>
              <a:r>
                <a:rPr lang="fr-FR" sz="1000" dirty="0">
                  <a:solidFill>
                    <a:schemeClr val="tx1"/>
                  </a:solidFill>
                </a:rPr>
                <a:t>Enregistrement des factures fournisseurs au travers du logiciel de dématérialisation des factures (Yooz)</a:t>
              </a:r>
            </a:p>
            <a:p>
              <a:pPr marL="171450" indent="-171450" algn="just">
                <a:buFontTx/>
                <a:buChar char="-"/>
              </a:pPr>
              <a:r>
                <a:rPr lang="fr-FR" sz="1000" dirty="0">
                  <a:solidFill>
                    <a:schemeClr val="tx1"/>
                  </a:solidFill>
                </a:rPr>
                <a:t>Règlements fournisseurs</a:t>
              </a:r>
            </a:p>
            <a:p>
              <a:pPr marL="171450" indent="-171450" algn="just">
                <a:buFontTx/>
                <a:buChar char="-"/>
              </a:pPr>
              <a:r>
                <a:rPr lang="fr-FR" sz="1000" dirty="0">
                  <a:solidFill>
                    <a:schemeClr val="tx1"/>
                  </a:solidFill>
                </a:rPr>
                <a:t>Rapprochements bancaires</a:t>
              </a:r>
            </a:p>
            <a:p>
              <a:pPr marL="171450" indent="-171450" algn="just">
                <a:buFontTx/>
                <a:buChar char="-"/>
              </a:pPr>
              <a:r>
                <a:rPr lang="fr-FR" sz="1000" dirty="0">
                  <a:solidFill>
                    <a:schemeClr val="tx1"/>
                  </a:solidFill>
                </a:rPr>
                <a:t>Saisie de toutes les écritures comptables, pointage/lettrage des comptes</a:t>
              </a:r>
            </a:p>
            <a:p>
              <a:pPr marL="171450" indent="-171450" algn="just">
                <a:buFont typeface="Wingdings" panose="05000000000000000000" pitchFamily="2" charset="2"/>
                <a:buChar char="v"/>
              </a:pPr>
              <a:r>
                <a:rPr lang="fr-FR" sz="1000" b="1" dirty="0">
                  <a:solidFill>
                    <a:schemeClr val="accent1"/>
                  </a:solidFill>
                </a:rPr>
                <a:t>Situations trimestrielles et clôture des comptes:</a:t>
              </a:r>
            </a:p>
            <a:p>
              <a:pPr marL="171450" indent="-171450" algn="just">
                <a:buFontTx/>
                <a:buChar char="-"/>
              </a:pPr>
              <a:r>
                <a:rPr lang="fr-FR" sz="1000" dirty="0">
                  <a:solidFill>
                    <a:schemeClr val="tx1"/>
                  </a:solidFill>
                </a:rPr>
                <a:t>Identification et saisie des écritures de situation trimestrielle (FNP, </a:t>
              </a:r>
              <a:r>
                <a:rPr lang="fr-FR" sz="1000" dirty="0" err="1">
                  <a:solidFill>
                    <a:schemeClr val="tx1"/>
                  </a:solidFill>
                </a:rPr>
                <a:t>CCA</a:t>
              </a:r>
              <a:r>
                <a:rPr lang="fr-FR" sz="1000" dirty="0">
                  <a:solidFill>
                    <a:schemeClr val="tx1"/>
                  </a:solidFill>
                </a:rPr>
                <a:t>…)</a:t>
              </a:r>
            </a:p>
            <a:p>
              <a:pPr marL="171450" indent="-171450" algn="just">
                <a:buFontTx/>
                <a:buChar char="-"/>
              </a:pPr>
              <a:r>
                <a:rPr lang="fr-FR" sz="1000" dirty="0">
                  <a:solidFill>
                    <a:schemeClr val="tx1"/>
                  </a:solidFill>
                </a:rPr>
                <a:t>Écritures d’inventaire de fin d’année</a:t>
              </a:r>
            </a:p>
            <a:p>
              <a:pPr marL="171450" indent="-171450" algn="just">
                <a:buFont typeface="Wingdings" panose="05000000000000000000" pitchFamily="2" charset="2"/>
                <a:buChar char="v"/>
              </a:pPr>
              <a:r>
                <a:rPr lang="fr-FR" sz="1000" b="1" dirty="0">
                  <a:solidFill>
                    <a:schemeClr val="accent1"/>
                  </a:solidFill>
                </a:rPr>
                <a:t>Suivi budgétaire:</a:t>
              </a:r>
            </a:p>
            <a:p>
              <a:pPr marL="171450" indent="-171450" algn="just">
                <a:buFontTx/>
                <a:buChar char="-"/>
              </a:pPr>
              <a:r>
                <a:rPr lang="fr-FR" sz="1000" dirty="0">
                  <a:solidFill>
                    <a:schemeClr val="tx1"/>
                  </a:solidFill>
                </a:rPr>
                <a:t>Participe à l’élaboration du budget prévisionnel annuel en lien avec le directeur d’établissement et le contrôleur de gestion du siège</a:t>
              </a:r>
            </a:p>
            <a:p>
              <a:pPr marL="171450" indent="-171450" algn="just">
                <a:buFontTx/>
                <a:buChar char="-"/>
              </a:pPr>
              <a:r>
                <a:rPr lang="fr-FR" sz="1000" dirty="0">
                  <a:solidFill>
                    <a:schemeClr val="tx1"/>
                  </a:solidFill>
                </a:rPr>
                <a:t>Produit et analyse les tableaux de bord de </a:t>
              </a:r>
              <a:r>
                <a:rPr lang="fr-FR" sz="1000" dirty="0" err="1">
                  <a:solidFill>
                    <a:schemeClr val="tx1"/>
                  </a:solidFill>
                </a:rPr>
                <a:t>reporting</a:t>
              </a:r>
              <a:r>
                <a:rPr lang="fr-FR" sz="1000" dirty="0">
                  <a:solidFill>
                    <a:schemeClr val="tx1"/>
                  </a:solidFill>
                </a:rPr>
                <a:t> trimestriel</a:t>
              </a:r>
            </a:p>
            <a:p>
              <a:pPr marL="171450" indent="-171450" algn="just">
                <a:buFontTx/>
                <a:buChar char="-"/>
              </a:pPr>
              <a:r>
                <a:rPr lang="fr-FR" sz="1000" dirty="0">
                  <a:solidFill>
                    <a:schemeClr val="tx1"/>
                  </a:solidFill>
                </a:rPr>
                <a:t>Appuie le directeur d’établissement dans le pilotage de son budget en apportant les éléments financiers nécessaires.</a:t>
              </a:r>
            </a:p>
            <a:p>
              <a:pPr algn="just"/>
              <a:endParaRPr lang="fr-FR" sz="1000" dirty="0">
                <a:solidFill>
                  <a:schemeClr val="tx1"/>
                </a:solidFill>
              </a:endParaRPr>
            </a:p>
            <a:p>
              <a:pPr algn="just"/>
              <a:r>
                <a:rPr lang="fr-FR" sz="1000" b="1" dirty="0">
                  <a:solidFill>
                    <a:schemeClr val="tx1"/>
                  </a:solidFill>
                </a:rPr>
                <a:t>Profil:</a:t>
              </a:r>
            </a:p>
            <a:p>
              <a:pPr marL="171450" indent="-171450" algn="just">
                <a:buFontTx/>
                <a:buChar char="-"/>
              </a:pPr>
              <a:r>
                <a:rPr lang="fr-FR" sz="1000" dirty="0">
                  <a:solidFill>
                    <a:schemeClr val="tx1"/>
                  </a:solidFill>
                </a:rPr>
                <a:t>Formation supérieure en comptabilité (BTS comptabilité minimum)</a:t>
              </a:r>
            </a:p>
            <a:p>
              <a:pPr marL="171450" indent="-171450" algn="just">
                <a:buFontTx/>
                <a:buChar char="-"/>
              </a:pPr>
              <a:r>
                <a:rPr lang="fr-FR" sz="1000" dirty="0">
                  <a:solidFill>
                    <a:schemeClr val="tx1"/>
                  </a:solidFill>
                </a:rPr>
                <a:t>Expérience d’au moins 3 ans en comptabilité. La connaissance des spécificités du secteur médico-social serait un plus</a:t>
              </a:r>
            </a:p>
            <a:p>
              <a:pPr marL="171450" indent="-171450" algn="just">
                <a:buFontTx/>
                <a:buChar char="-"/>
              </a:pPr>
              <a:r>
                <a:rPr lang="fr-FR" sz="1000" dirty="0">
                  <a:solidFill>
                    <a:schemeClr val="tx1"/>
                  </a:solidFill>
                </a:rPr>
                <a:t>Très bonne maîtrise de l’outil informatique, bonnes capacités d’adaptation aux nouveaux logiciels</a:t>
              </a:r>
            </a:p>
            <a:p>
              <a:pPr marL="171450" indent="-171450" algn="just">
                <a:buFontTx/>
                <a:buChar char="-"/>
              </a:pPr>
              <a:r>
                <a:rPr lang="fr-FR" sz="1000" dirty="0">
                  <a:solidFill>
                    <a:schemeClr val="tx1"/>
                  </a:solidFill>
                </a:rPr>
                <a:t>Très grande rigueur </a:t>
              </a:r>
            </a:p>
            <a:p>
              <a:pPr marL="171450" indent="-171450" algn="just">
                <a:buFontTx/>
                <a:buChar char="-"/>
              </a:pPr>
              <a:r>
                <a:rPr lang="fr-FR" sz="1000" dirty="0">
                  <a:solidFill>
                    <a:schemeClr val="tx1"/>
                  </a:solidFill>
                </a:rPr>
                <a:t>Capacité à travailler en autonomie, très bonnes capacités d’organisation</a:t>
              </a:r>
            </a:p>
            <a:p>
              <a:pPr lvl="0"/>
              <a:endParaRPr lang="fr-FR" sz="1000" b="1" spc="-25" dirty="0">
                <a:solidFill>
                  <a:schemeClr val="tx1"/>
                </a:solidFill>
                <a:effectLst/>
                <a:ea typeface="Times New Roman" panose="02020603050405020304" pitchFamily="18" charset="0"/>
              </a:endParaRPr>
            </a:p>
            <a:p>
              <a:pPr algn="just"/>
              <a:r>
                <a:rPr lang="fr-FR" sz="1000" b="1" spc="-25" dirty="0">
                  <a:solidFill>
                    <a:schemeClr val="tx1"/>
                  </a:solidFill>
                  <a:effectLst/>
                  <a:ea typeface="Times New Roman" panose="02020603050405020304" pitchFamily="18" charset="0"/>
                </a:rPr>
                <a:t>Ce que l’association peut vous apporter:</a:t>
              </a:r>
              <a:endParaRPr lang="fr-FR" sz="1000" dirty="0">
                <a:solidFill>
                  <a:schemeClr val="tx1"/>
                </a:solidFill>
                <a:effectLst/>
                <a:ea typeface="Times New Roman" panose="02020603050405020304" pitchFamily="18" charset="0"/>
              </a:endParaRPr>
            </a:p>
            <a:p>
              <a:pPr marL="342900" lvl="0" indent="-342900" fontAlgn="base">
                <a:buFont typeface="Wingdings" panose="05000000000000000000" pitchFamily="2" charset="2"/>
                <a:buChar char=""/>
              </a:pPr>
              <a:r>
                <a:rPr lang="fr-FR" sz="1000" spc="-25" dirty="0">
                  <a:solidFill>
                    <a:schemeClr val="tx1"/>
                  </a:solidFill>
                  <a:effectLst/>
                  <a:ea typeface="Times New Roman" panose="02020603050405020304" pitchFamily="18" charset="0"/>
                </a:rPr>
                <a:t>Rémunération entre 32 et 40 k€ selon expérience et profil</a:t>
              </a:r>
              <a:endParaRPr lang="fr-FR" sz="1000" dirty="0">
                <a:solidFill>
                  <a:schemeClr val="tx1"/>
                </a:solidFill>
                <a:effectLst/>
                <a:ea typeface="Times New Roman" panose="02020603050405020304" pitchFamily="18" charset="0"/>
              </a:endParaRPr>
            </a:p>
            <a:p>
              <a:pPr marL="342900" lvl="0" indent="-342900" fontAlgn="base">
                <a:buFont typeface="Wingdings" panose="05000000000000000000" pitchFamily="2" charset="2"/>
                <a:buChar char=""/>
              </a:pPr>
              <a:r>
                <a:rPr lang="fr-FR" sz="1000" spc="-25" dirty="0">
                  <a:solidFill>
                    <a:schemeClr val="tx1"/>
                  </a:solidFill>
                  <a:effectLst/>
                  <a:ea typeface="Times New Roman" panose="02020603050405020304" pitchFamily="18" charset="0"/>
                </a:rPr>
                <a:t>Possibilité de télé travail 1 jour par semaine</a:t>
              </a:r>
            </a:p>
            <a:p>
              <a:pPr marL="342900" lvl="0" indent="-342900" fontAlgn="base">
                <a:buFont typeface="Wingdings" panose="05000000000000000000" pitchFamily="2" charset="2"/>
                <a:buChar char=""/>
              </a:pPr>
              <a:r>
                <a:rPr lang="fr-FR" sz="1000" spc="-25" dirty="0">
                  <a:solidFill>
                    <a:schemeClr val="tx1"/>
                  </a:solidFill>
                  <a:ea typeface="Times New Roman" panose="02020603050405020304" pitchFamily="18" charset="0"/>
                </a:rPr>
                <a:t>Avantages sociaux : 9 jours de congés trimestriels,  Compte épargne-temps,  Mutuelle, plateforme de co-voiturage</a:t>
              </a:r>
              <a:endParaRPr lang="fr-FR" sz="1000" dirty="0">
                <a:solidFill>
                  <a:schemeClr val="tx1"/>
                </a:solidFill>
                <a:effectLst/>
                <a:ea typeface="Times New Roman" panose="02020603050405020304" pitchFamily="18" charset="0"/>
              </a:endParaRPr>
            </a:p>
            <a:p>
              <a:pPr fontAlgn="base">
                <a:lnSpc>
                  <a:spcPts val="1800"/>
                </a:lnSpc>
              </a:pPr>
              <a:r>
                <a:rPr lang="fr-FR" sz="10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000" spc="-25" dirty="0">
                  <a:solidFill>
                    <a:schemeClr val="tx1"/>
                  </a:solidFill>
                  <a:effectLst/>
                  <a:ea typeface="Times New Roman" panose="02020603050405020304" pitchFamily="18" charset="0"/>
                </a:rPr>
                <a:t>!</a:t>
              </a:r>
              <a:endParaRPr lang="fr-FR" sz="10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335741"/>
            </a:xfrm>
            <a:prstGeom prst="rect">
              <a:avLst/>
            </a:prstGeom>
            <a:noFill/>
          </p:spPr>
          <p:txBody>
            <a:bodyPr wrap="square">
              <a:spAutoFit/>
            </a:bodyPr>
            <a:lstStyle/>
            <a:p>
              <a:pPr algn="l"/>
              <a:r>
                <a:rPr lang="fr-FR" sz="1600" b="1" kern="1200" dirty="0">
                  <a:solidFill>
                    <a:schemeClr val="tx1"/>
                  </a:solidFill>
                  <a:effectLst/>
                  <a:latin typeface="+mn-lt"/>
                  <a:ea typeface="+mn-ea"/>
                  <a:cs typeface="+mn-cs"/>
                </a:rPr>
                <a:t>Comptable F/H</a:t>
              </a:r>
            </a:p>
          </p:txBody>
        </p:sp>
        <p:sp>
          <p:nvSpPr>
            <p:cNvPr id="17" name="ZoneTexte 16">
              <a:extLst>
                <a:ext uri="{FF2B5EF4-FFF2-40B4-BE49-F238E27FC236}">
                  <a16:creationId xmlns:a16="http://schemas.microsoft.com/office/drawing/2014/main" id="{19586D3A-FFDD-437B-F3ED-9190B2B27D23}"/>
                </a:ext>
              </a:extLst>
            </p:cNvPr>
            <p:cNvSpPr txBox="1"/>
            <p:nvPr/>
          </p:nvSpPr>
          <p:spPr>
            <a:xfrm>
              <a:off x="8433194" y="6395529"/>
              <a:ext cx="3507372" cy="444702"/>
            </a:xfrm>
            <a:prstGeom prst="rect">
              <a:avLst/>
            </a:prstGeom>
            <a:noFill/>
          </p:spPr>
          <p:txBody>
            <a:bodyPr wrap="square">
              <a:spAutoFit/>
            </a:bodyPr>
            <a:lstStyle/>
            <a:p>
              <a:r>
                <a:rPr lang="fr-FR" sz="1200" b="1" spc="-25" dirty="0">
                  <a:ea typeface="Times New Roman" panose="02020603050405020304" pitchFamily="18" charset="0"/>
                </a:rPr>
                <a:t>Candidature à envoyer à: annick.masurel</a:t>
              </a:r>
              <a:r>
                <a:rPr lang="fr-FR" sz="1200" b="1" spc="-25" dirty="0">
                  <a:solidFill>
                    <a:schemeClr val="tx1"/>
                  </a:solidFill>
                  <a:effectLst/>
                  <a:ea typeface="Times New Roman" panose="02020603050405020304" pitchFamily="18" charset="0"/>
                </a:rPr>
                <a:t>@amsp.fr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a:cxnSpLocks/>
          </p:cNvCxnSpPr>
          <p:nvPr/>
        </p:nvCxnSpPr>
        <p:spPr>
          <a:xfrm>
            <a:off x="4589323" y="873348"/>
            <a:ext cx="0" cy="58745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551</Words>
  <Application>Microsoft Office PowerPoint</Application>
  <PresentationFormat>Grand écran</PresentationFormat>
  <Paragraphs>46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Annick MASUREL</cp:lastModifiedBy>
  <cp:revision>51</cp:revision>
  <dcterms:created xsi:type="dcterms:W3CDTF">2024-03-27T14:53:47Z</dcterms:created>
  <dcterms:modified xsi:type="dcterms:W3CDTF">2025-09-18T16:09:22Z</dcterms:modified>
</cp:coreProperties>
</file>