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296"/>
  </p:normalViewPr>
  <p:slideViewPr>
    <p:cSldViewPr snapToGrid="0" showGuides="1">
      <p:cViewPr varScale="1">
        <p:scale>
          <a:sx n="114" d="100"/>
          <a:sy n="114" d="100"/>
        </p:scale>
        <p:origin x="43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A07160-3BD8-7A78-5A2D-5C092F371FB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2F22FFC-B752-2A90-223F-384572CF65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4DA4F48-7288-0D79-62C4-A8D67843958C}"/>
              </a:ext>
            </a:extLst>
          </p:cNvPr>
          <p:cNvSpPr>
            <a:spLocks noGrp="1"/>
          </p:cNvSpPr>
          <p:nvPr>
            <p:ph type="dt" sz="half" idx="10"/>
          </p:nvPr>
        </p:nvSpPr>
        <p:spPr/>
        <p:txBody>
          <a:bodyPr/>
          <a:lstStyle/>
          <a:p>
            <a:fld id="{0AA225C2-7AA8-894B-A9C2-F9D2DE078612}" type="datetimeFigureOut">
              <a:rPr lang="fr-FR" smtClean="0"/>
              <a:t>31/03/2025</a:t>
            </a:fld>
            <a:endParaRPr lang="fr-FR"/>
          </a:p>
        </p:txBody>
      </p:sp>
      <p:sp>
        <p:nvSpPr>
          <p:cNvPr id="5" name="Espace réservé du pied de page 4">
            <a:extLst>
              <a:ext uri="{FF2B5EF4-FFF2-40B4-BE49-F238E27FC236}">
                <a16:creationId xmlns:a16="http://schemas.microsoft.com/office/drawing/2014/main" id="{3178A3E1-513F-B552-476F-99BAD687CD7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C049CD3-A0C8-7CF1-4268-7D43F675A5DE}"/>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3508947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AAD12D-C5ED-88E4-54C7-3D994B53D77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F951529-F1ED-7B1B-BDA4-C70CB600F96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F3A2DE4-4B1E-C04B-8630-7163901BBD66}"/>
              </a:ext>
            </a:extLst>
          </p:cNvPr>
          <p:cNvSpPr>
            <a:spLocks noGrp="1"/>
          </p:cNvSpPr>
          <p:nvPr>
            <p:ph type="dt" sz="half" idx="10"/>
          </p:nvPr>
        </p:nvSpPr>
        <p:spPr/>
        <p:txBody>
          <a:bodyPr/>
          <a:lstStyle/>
          <a:p>
            <a:fld id="{0AA225C2-7AA8-894B-A9C2-F9D2DE078612}" type="datetimeFigureOut">
              <a:rPr lang="fr-FR" smtClean="0"/>
              <a:t>31/03/2025</a:t>
            </a:fld>
            <a:endParaRPr lang="fr-FR"/>
          </a:p>
        </p:txBody>
      </p:sp>
      <p:sp>
        <p:nvSpPr>
          <p:cNvPr id="5" name="Espace réservé du pied de page 4">
            <a:extLst>
              <a:ext uri="{FF2B5EF4-FFF2-40B4-BE49-F238E27FC236}">
                <a16:creationId xmlns:a16="http://schemas.microsoft.com/office/drawing/2014/main" id="{421C5997-FC0E-B343-DFCE-827746B4B60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50DF346-CF4E-4213-9837-85889D3B2EF9}"/>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3697356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0FAF14D-25F9-C793-17BB-C35B157821F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4658E9F-82E4-02F2-A4E5-680BE5E4B9B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316E6B5-C915-B0D2-B49D-18FC874D9647}"/>
              </a:ext>
            </a:extLst>
          </p:cNvPr>
          <p:cNvSpPr>
            <a:spLocks noGrp="1"/>
          </p:cNvSpPr>
          <p:nvPr>
            <p:ph type="dt" sz="half" idx="10"/>
          </p:nvPr>
        </p:nvSpPr>
        <p:spPr/>
        <p:txBody>
          <a:bodyPr/>
          <a:lstStyle/>
          <a:p>
            <a:fld id="{0AA225C2-7AA8-894B-A9C2-F9D2DE078612}" type="datetimeFigureOut">
              <a:rPr lang="fr-FR" smtClean="0"/>
              <a:t>31/03/2025</a:t>
            </a:fld>
            <a:endParaRPr lang="fr-FR"/>
          </a:p>
        </p:txBody>
      </p:sp>
      <p:sp>
        <p:nvSpPr>
          <p:cNvPr id="5" name="Espace réservé du pied de page 4">
            <a:extLst>
              <a:ext uri="{FF2B5EF4-FFF2-40B4-BE49-F238E27FC236}">
                <a16:creationId xmlns:a16="http://schemas.microsoft.com/office/drawing/2014/main" id="{6F45307B-F1F2-5851-B83D-3235773C30F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D13D3A8-BC93-5734-6C9D-F4B6027E138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314217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856F6-96DA-4432-ED89-0AF0CC9DB27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B69BFF1-3DF6-34F1-8541-36EC93997AD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FC5696C-22D8-97F2-435A-B78690A919D6}"/>
              </a:ext>
            </a:extLst>
          </p:cNvPr>
          <p:cNvSpPr>
            <a:spLocks noGrp="1"/>
          </p:cNvSpPr>
          <p:nvPr>
            <p:ph type="dt" sz="half" idx="10"/>
          </p:nvPr>
        </p:nvSpPr>
        <p:spPr/>
        <p:txBody>
          <a:bodyPr/>
          <a:lstStyle/>
          <a:p>
            <a:fld id="{0AA225C2-7AA8-894B-A9C2-F9D2DE078612}" type="datetimeFigureOut">
              <a:rPr lang="fr-FR" smtClean="0"/>
              <a:t>31/03/2025</a:t>
            </a:fld>
            <a:endParaRPr lang="fr-FR"/>
          </a:p>
        </p:txBody>
      </p:sp>
      <p:sp>
        <p:nvSpPr>
          <p:cNvPr id="5" name="Espace réservé du pied de page 4">
            <a:extLst>
              <a:ext uri="{FF2B5EF4-FFF2-40B4-BE49-F238E27FC236}">
                <a16:creationId xmlns:a16="http://schemas.microsoft.com/office/drawing/2014/main" id="{750B4837-EF61-8887-9197-19AFE7E5B3D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005AFF4-3D21-0555-1D8B-E20881752BA8}"/>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754770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02132F-45E2-6B95-5490-36A852F7948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B0416CB-53B5-DF38-3A0E-0A8A2525F13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590460A-7048-3ABE-BE38-070472944130}"/>
              </a:ext>
            </a:extLst>
          </p:cNvPr>
          <p:cNvSpPr>
            <a:spLocks noGrp="1"/>
          </p:cNvSpPr>
          <p:nvPr>
            <p:ph type="dt" sz="half" idx="10"/>
          </p:nvPr>
        </p:nvSpPr>
        <p:spPr/>
        <p:txBody>
          <a:bodyPr/>
          <a:lstStyle/>
          <a:p>
            <a:fld id="{0AA225C2-7AA8-894B-A9C2-F9D2DE078612}" type="datetimeFigureOut">
              <a:rPr lang="fr-FR" smtClean="0"/>
              <a:t>31/03/2025</a:t>
            </a:fld>
            <a:endParaRPr lang="fr-FR"/>
          </a:p>
        </p:txBody>
      </p:sp>
      <p:sp>
        <p:nvSpPr>
          <p:cNvPr id="5" name="Espace réservé du pied de page 4">
            <a:extLst>
              <a:ext uri="{FF2B5EF4-FFF2-40B4-BE49-F238E27FC236}">
                <a16:creationId xmlns:a16="http://schemas.microsoft.com/office/drawing/2014/main" id="{626878C2-D24B-E818-9722-000E14E657B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97128F9-C2B1-77A8-FA6E-681F4F2BF678}"/>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402394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0271A7-F70B-0F3C-5E92-EE6D83811BA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3BE3657-FCD0-EB71-0779-F0B0AE3FC60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8C4E9BB-B7AF-0201-8143-F24D29392D4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9926453-142D-C656-6B8E-BB1B69AB4734}"/>
              </a:ext>
            </a:extLst>
          </p:cNvPr>
          <p:cNvSpPr>
            <a:spLocks noGrp="1"/>
          </p:cNvSpPr>
          <p:nvPr>
            <p:ph type="dt" sz="half" idx="10"/>
          </p:nvPr>
        </p:nvSpPr>
        <p:spPr/>
        <p:txBody>
          <a:bodyPr/>
          <a:lstStyle/>
          <a:p>
            <a:fld id="{0AA225C2-7AA8-894B-A9C2-F9D2DE078612}" type="datetimeFigureOut">
              <a:rPr lang="fr-FR" smtClean="0"/>
              <a:t>31/03/2025</a:t>
            </a:fld>
            <a:endParaRPr lang="fr-FR"/>
          </a:p>
        </p:txBody>
      </p:sp>
      <p:sp>
        <p:nvSpPr>
          <p:cNvPr id="6" name="Espace réservé du pied de page 5">
            <a:extLst>
              <a:ext uri="{FF2B5EF4-FFF2-40B4-BE49-F238E27FC236}">
                <a16:creationId xmlns:a16="http://schemas.microsoft.com/office/drawing/2014/main" id="{7711197A-0E23-91A8-660E-F9301A714C8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B330B9A-CEBF-E8D1-090F-4DFAF988E0D7}"/>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1209787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50435-59EC-D7BC-B260-94D3B2371C1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8B352A8-DC46-F907-E69F-2F9CB77C20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364150B-1F57-83EC-6CE9-D752738E0D3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4710D23-5B09-4EC4-670A-44E6ED6230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4E37575-84BB-13BA-FEB2-E2AC9340D12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578AE5C-B229-EF5F-4EF2-D6A8056C2906}"/>
              </a:ext>
            </a:extLst>
          </p:cNvPr>
          <p:cNvSpPr>
            <a:spLocks noGrp="1"/>
          </p:cNvSpPr>
          <p:nvPr>
            <p:ph type="dt" sz="half" idx="10"/>
          </p:nvPr>
        </p:nvSpPr>
        <p:spPr/>
        <p:txBody>
          <a:bodyPr/>
          <a:lstStyle/>
          <a:p>
            <a:fld id="{0AA225C2-7AA8-894B-A9C2-F9D2DE078612}" type="datetimeFigureOut">
              <a:rPr lang="fr-FR" smtClean="0"/>
              <a:t>31/03/2025</a:t>
            </a:fld>
            <a:endParaRPr lang="fr-FR"/>
          </a:p>
        </p:txBody>
      </p:sp>
      <p:sp>
        <p:nvSpPr>
          <p:cNvPr id="8" name="Espace réservé du pied de page 7">
            <a:extLst>
              <a:ext uri="{FF2B5EF4-FFF2-40B4-BE49-F238E27FC236}">
                <a16:creationId xmlns:a16="http://schemas.microsoft.com/office/drawing/2014/main" id="{36BB1768-88DF-F744-438A-3D4AA727987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DDA6464-B466-A211-E6F2-2C3636357F2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09239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96E4D9-49A4-70B4-0EE7-1F1306CBF5F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4B11E14-0CD6-EB9D-952F-59F2A10C5C2C}"/>
              </a:ext>
            </a:extLst>
          </p:cNvPr>
          <p:cNvSpPr>
            <a:spLocks noGrp="1"/>
          </p:cNvSpPr>
          <p:nvPr>
            <p:ph type="dt" sz="half" idx="10"/>
          </p:nvPr>
        </p:nvSpPr>
        <p:spPr/>
        <p:txBody>
          <a:bodyPr/>
          <a:lstStyle/>
          <a:p>
            <a:fld id="{0AA225C2-7AA8-894B-A9C2-F9D2DE078612}" type="datetimeFigureOut">
              <a:rPr lang="fr-FR" smtClean="0"/>
              <a:t>31/03/2025</a:t>
            </a:fld>
            <a:endParaRPr lang="fr-FR"/>
          </a:p>
        </p:txBody>
      </p:sp>
      <p:sp>
        <p:nvSpPr>
          <p:cNvPr id="4" name="Espace réservé du pied de page 3">
            <a:extLst>
              <a:ext uri="{FF2B5EF4-FFF2-40B4-BE49-F238E27FC236}">
                <a16:creationId xmlns:a16="http://schemas.microsoft.com/office/drawing/2014/main" id="{4D84CD95-EE6D-6B90-109F-F0C6ABCB5D4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A6DAB9A-0B41-D364-5443-6378786CA856}"/>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439291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7FD9164-39DE-192A-C318-41C1BAD3CA5A}"/>
              </a:ext>
            </a:extLst>
          </p:cNvPr>
          <p:cNvSpPr>
            <a:spLocks noGrp="1"/>
          </p:cNvSpPr>
          <p:nvPr>
            <p:ph type="dt" sz="half" idx="10"/>
          </p:nvPr>
        </p:nvSpPr>
        <p:spPr/>
        <p:txBody>
          <a:bodyPr/>
          <a:lstStyle/>
          <a:p>
            <a:fld id="{0AA225C2-7AA8-894B-A9C2-F9D2DE078612}" type="datetimeFigureOut">
              <a:rPr lang="fr-FR" smtClean="0"/>
              <a:t>31/03/2025</a:t>
            </a:fld>
            <a:endParaRPr lang="fr-FR"/>
          </a:p>
        </p:txBody>
      </p:sp>
      <p:sp>
        <p:nvSpPr>
          <p:cNvPr id="3" name="Espace réservé du pied de page 2">
            <a:extLst>
              <a:ext uri="{FF2B5EF4-FFF2-40B4-BE49-F238E27FC236}">
                <a16:creationId xmlns:a16="http://schemas.microsoft.com/office/drawing/2014/main" id="{A517920E-13EE-1E79-0CDB-6AEE49F4484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9B0741E-A6C3-3E65-2F77-F636CCE79BA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154175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D7A93F-E679-18AE-AAA5-07707BB37DA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C4686DA-E12D-1EAC-BEC2-9EE826A490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D7CD10E-024C-7D1B-32CA-7BD837EF8C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13728C9-2301-580F-480F-B6AA80E62EA8}"/>
              </a:ext>
            </a:extLst>
          </p:cNvPr>
          <p:cNvSpPr>
            <a:spLocks noGrp="1"/>
          </p:cNvSpPr>
          <p:nvPr>
            <p:ph type="dt" sz="half" idx="10"/>
          </p:nvPr>
        </p:nvSpPr>
        <p:spPr/>
        <p:txBody>
          <a:bodyPr/>
          <a:lstStyle/>
          <a:p>
            <a:fld id="{0AA225C2-7AA8-894B-A9C2-F9D2DE078612}" type="datetimeFigureOut">
              <a:rPr lang="fr-FR" smtClean="0"/>
              <a:t>31/03/2025</a:t>
            </a:fld>
            <a:endParaRPr lang="fr-FR"/>
          </a:p>
        </p:txBody>
      </p:sp>
      <p:sp>
        <p:nvSpPr>
          <p:cNvPr id="6" name="Espace réservé du pied de page 5">
            <a:extLst>
              <a:ext uri="{FF2B5EF4-FFF2-40B4-BE49-F238E27FC236}">
                <a16:creationId xmlns:a16="http://schemas.microsoft.com/office/drawing/2014/main" id="{366BCE23-CD08-7167-9360-9A5D3CC5AC2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B0DBF27-A28E-48CE-413B-AAD33A193A3E}"/>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470924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7BA0DA-DCDD-0E9A-E6EB-E0B9C397B13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16C7D90-7AA9-3D55-5104-45D2A1C683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5B4EF97-6C43-0F1D-5F98-7B78575F3D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6FCB19B-3E73-AFE0-DCC4-45CFE585F94A}"/>
              </a:ext>
            </a:extLst>
          </p:cNvPr>
          <p:cNvSpPr>
            <a:spLocks noGrp="1"/>
          </p:cNvSpPr>
          <p:nvPr>
            <p:ph type="dt" sz="half" idx="10"/>
          </p:nvPr>
        </p:nvSpPr>
        <p:spPr/>
        <p:txBody>
          <a:bodyPr/>
          <a:lstStyle/>
          <a:p>
            <a:fld id="{0AA225C2-7AA8-894B-A9C2-F9D2DE078612}" type="datetimeFigureOut">
              <a:rPr lang="fr-FR" smtClean="0"/>
              <a:t>31/03/2025</a:t>
            </a:fld>
            <a:endParaRPr lang="fr-FR"/>
          </a:p>
        </p:txBody>
      </p:sp>
      <p:sp>
        <p:nvSpPr>
          <p:cNvPr id="6" name="Espace réservé du pied de page 5">
            <a:extLst>
              <a:ext uri="{FF2B5EF4-FFF2-40B4-BE49-F238E27FC236}">
                <a16:creationId xmlns:a16="http://schemas.microsoft.com/office/drawing/2014/main" id="{1DCC9B4E-7581-6395-8D45-5E98B4845C8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E61DA7A-A2C8-E738-5267-90B4DBFF0F22}"/>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4051158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FB703F1-5E52-C7C9-F85B-3DBE17A777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5CEE6B0-DC74-8C30-3086-42163F29ED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E889594-B240-C13B-C3CF-65829A13E3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AA225C2-7AA8-894B-A9C2-F9D2DE078612}" type="datetimeFigureOut">
              <a:rPr lang="fr-FR" smtClean="0"/>
              <a:t>31/03/2025</a:t>
            </a:fld>
            <a:endParaRPr lang="fr-FR"/>
          </a:p>
        </p:txBody>
      </p:sp>
      <p:sp>
        <p:nvSpPr>
          <p:cNvPr id="5" name="Espace réservé du pied de page 4">
            <a:extLst>
              <a:ext uri="{FF2B5EF4-FFF2-40B4-BE49-F238E27FC236}">
                <a16:creationId xmlns:a16="http://schemas.microsoft.com/office/drawing/2014/main" id="{7B89C622-9ADC-2137-D0F5-C17C1D63D1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6C2239E-70A1-FD77-A909-8EC2A0E383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D5BC46-1F3D-9B4D-953B-E68D0FC5DEE5}" type="slidenum">
              <a:rPr lang="fr-FR" smtClean="0"/>
              <a:t>‹N°›</a:t>
            </a:fld>
            <a:endParaRPr lang="fr-FR"/>
          </a:p>
        </p:txBody>
      </p:sp>
    </p:spTree>
    <p:extLst>
      <p:ext uri="{BB962C8B-B14F-4D97-AF65-F5344CB8AC3E}">
        <p14:creationId xmlns:p14="http://schemas.microsoft.com/office/powerpoint/2010/main" val="174812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hyperlink" Target="http://www.amsp.fr/" TargetMode="Externa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C040B0E2-D4AE-D784-24C5-947A787A2901}"/>
              </a:ext>
            </a:extLst>
          </p:cNvPr>
          <p:cNvGrpSpPr/>
          <p:nvPr/>
        </p:nvGrpSpPr>
        <p:grpSpPr>
          <a:xfrm>
            <a:off x="0" y="14409"/>
            <a:ext cx="4703623" cy="6843591"/>
            <a:chOff x="0" y="11846"/>
            <a:chExt cx="4703623" cy="6843591"/>
          </a:xfrm>
        </p:grpSpPr>
        <p:pic>
          <p:nvPicPr>
            <p:cNvPr id="4" name="Image 3" descr="Une image contenant texte, Police, logo, Graphique&#10;&#10;Description générée automatiquement">
              <a:extLst>
                <a:ext uri="{FF2B5EF4-FFF2-40B4-BE49-F238E27FC236}">
                  <a16:creationId xmlns:a16="http://schemas.microsoft.com/office/drawing/2014/main" id="{DC37137C-6691-77F0-1111-42D3388D32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46"/>
              <a:ext cx="3150114" cy="1261326"/>
            </a:xfrm>
            <a:prstGeom prst="rect">
              <a:avLst/>
            </a:prstGeom>
          </p:spPr>
        </p:pic>
        <p:pic>
          <p:nvPicPr>
            <p:cNvPr id="5" name="Image 4" descr="Une image contenant blanc, conception&#10;&#10;Description générée automatiquement">
              <a:extLst>
                <a:ext uri="{FF2B5EF4-FFF2-40B4-BE49-F238E27FC236}">
                  <a16:creationId xmlns:a16="http://schemas.microsoft.com/office/drawing/2014/main" id="{9606A8CF-D9FA-3A12-C68D-18040232FC8B}"/>
                </a:ext>
              </a:extLst>
            </p:cNvPr>
            <p:cNvPicPr>
              <a:picLocks noChangeAspect="1"/>
            </p:cNvPicPr>
            <p:nvPr/>
          </p:nvPicPr>
          <p:blipFill rotWithShape="1">
            <a:blip r:embed="rId3">
              <a:extLst>
                <a:ext uri="{28A0092B-C50C-407E-A947-70E740481C1C}">
                  <a14:useLocalDpi xmlns:a14="http://schemas.microsoft.com/office/drawing/2010/main" val="0"/>
                </a:ext>
              </a:extLst>
            </a:blip>
            <a:srcRect l="17656" r="34881"/>
            <a:stretch/>
          </p:blipFill>
          <p:spPr>
            <a:xfrm>
              <a:off x="0" y="1139427"/>
              <a:ext cx="4703623" cy="5716010"/>
            </a:xfrm>
            <a:prstGeom prst="rect">
              <a:avLst/>
            </a:prstGeom>
          </p:spPr>
        </p:pic>
        <p:pic>
          <p:nvPicPr>
            <p:cNvPr id="6" name="Image 5" descr="Une image contenant personne, habits, ongle, doigt&#10;&#10;Description générée automatiquement">
              <a:extLst>
                <a:ext uri="{FF2B5EF4-FFF2-40B4-BE49-F238E27FC236}">
                  <a16:creationId xmlns:a16="http://schemas.microsoft.com/office/drawing/2014/main" id="{8C7E231A-5692-6107-6A1F-EF7A52C4302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85750" y="1265492"/>
              <a:ext cx="2171696" cy="1631216"/>
            </a:xfrm>
            <a:prstGeom prst="rect">
              <a:avLst/>
            </a:prstGeom>
          </p:spPr>
        </p:pic>
        <p:sp>
          <p:nvSpPr>
            <p:cNvPr id="7" name="ZoneTexte 6">
              <a:extLst>
                <a:ext uri="{FF2B5EF4-FFF2-40B4-BE49-F238E27FC236}">
                  <a16:creationId xmlns:a16="http://schemas.microsoft.com/office/drawing/2014/main" id="{46D1BFA5-A2A8-A6B5-6D0A-D79378B79E71}"/>
                </a:ext>
              </a:extLst>
            </p:cNvPr>
            <p:cNvSpPr txBox="1"/>
            <p:nvPr/>
          </p:nvSpPr>
          <p:spPr>
            <a:xfrm>
              <a:off x="2521671" y="1267511"/>
              <a:ext cx="1844589" cy="1631216"/>
            </a:xfrm>
            <a:prstGeom prst="rect">
              <a:avLst/>
            </a:prstGeom>
            <a:noFill/>
            <a:ln>
              <a:noFill/>
            </a:ln>
          </p:spPr>
          <p:txBody>
            <a:bodyPr wrap="square">
              <a:spAutoFit/>
            </a:bodyPr>
            <a:lstStyle/>
            <a:p>
              <a:pPr algn="just"/>
              <a:r>
                <a:rPr lang="fr-FR" sz="1000" spc="-25" dirty="0">
                  <a:effectLst/>
                  <a:ea typeface="Calibri" panose="020F0502020204030204" pitchFamily="34" charset="0"/>
                </a:rPr>
                <a:t>Depuis 1954</a:t>
              </a:r>
              <a:r>
                <a:rPr lang="fr-FR" sz="1000" spc="-25" dirty="0">
                  <a:effectLst/>
                  <a:latin typeface="+mj-lt"/>
                  <a:ea typeface="Calibri" panose="020F0502020204030204" pitchFamily="34" charset="0"/>
                </a:rPr>
                <a:t>, l’Association </a:t>
              </a:r>
              <a:r>
                <a:rPr lang="fr-FR" sz="1000" spc="-25" dirty="0" err="1">
                  <a:latin typeface="+mj-lt"/>
                  <a:ea typeface="Calibri" panose="020F0502020204030204" pitchFamily="34" charset="0"/>
                </a:rPr>
                <a:t>M</a:t>
              </a:r>
              <a:r>
                <a:rPr lang="fr-FR" sz="1000" spc="-25" dirty="0" err="1">
                  <a:effectLst/>
                  <a:latin typeface="+mj-lt"/>
                  <a:ea typeface="Calibri" panose="020F0502020204030204" pitchFamily="34" charset="0"/>
                </a:rPr>
                <a:t>édico-Sociale</a:t>
              </a:r>
              <a:r>
                <a:rPr lang="fr-FR" sz="1000" spc="-25" dirty="0">
                  <a:effectLst/>
                  <a:latin typeface="+mj-lt"/>
                  <a:ea typeface="Calibri" panose="020F0502020204030204" pitchFamily="34" charset="0"/>
                </a:rPr>
                <a:t> de Provence a pour vocation d’accompagner et d’accueillir des personnes fragiles aux parcours hors normes : des enfants, des adolescents et des adultes, quels que soient leurs capacités, leurs handicaps, leurs vulnérabilités socio-relationnelles ou leur précarité́ familiale.</a:t>
              </a:r>
              <a:endParaRPr lang="fr-FR" sz="1000" dirty="0">
                <a:latin typeface="+mj-lt"/>
              </a:endParaRPr>
            </a:p>
          </p:txBody>
        </p:sp>
        <p:sp>
          <p:nvSpPr>
            <p:cNvPr id="8" name="ZoneTexte 7">
              <a:extLst>
                <a:ext uri="{FF2B5EF4-FFF2-40B4-BE49-F238E27FC236}">
                  <a16:creationId xmlns:a16="http://schemas.microsoft.com/office/drawing/2014/main" id="{91D1DBE5-7B98-EBC1-6415-A3E3EF66CE54}"/>
                </a:ext>
              </a:extLst>
            </p:cNvPr>
            <p:cNvSpPr txBox="1"/>
            <p:nvPr/>
          </p:nvSpPr>
          <p:spPr>
            <a:xfrm>
              <a:off x="214361" y="2949990"/>
              <a:ext cx="4186189" cy="2600712"/>
            </a:xfrm>
            <a:prstGeom prst="rect">
              <a:avLst/>
            </a:prstGeom>
            <a:noFill/>
          </p:spPr>
          <p:txBody>
            <a:bodyPr wrap="square">
              <a:spAutoFit/>
            </a:bodyPr>
            <a:lstStyle/>
            <a:p>
              <a:pPr algn="just" fontAlgn="base"/>
              <a:r>
                <a:rPr lang="fr-FR" sz="1000" spc="-25" dirty="0">
                  <a:effectLst/>
                  <a:latin typeface="+mj-lt"/>
                  <a:ea typeface="Times New Roman" panose="02020603050405020304" pitchFamily="18" charset="0"/>
                </a:rPr>
                <a:t>Animés par une mission forte de sens, « Un chemin pour chacun », nous initions des projets audacieux et innovants, avec le soutien des pouvoirs publics et de nos partenaires. Dans ce cadre, nous offrons un accueil individualisé dans nos lieux d’accueil basés à Marseille et Aix. Nous plaçons la personne accueillie et sa famille au centre des dispositifs que nous déployons, en transmettant des savoir-faire et des </a:t>
              </a:r>
              <a:r>
                <a:rPr lang="fr-FR" sz="1000" spc="-25" dirty="0" err="1">
                  <a:effectLst/>
                  <a:latin typeface="+mj-lt"/>
                  <a:ea typeface="Times New Roman" panose="02020603050405020304" pitchFamily="18" charset="0"/>
                </a:rPr>
                <a:t>savoir-être</a:t>
              </a:r>
              <a:r>
                <a:rPr lang="fr-FR" sz="1000" spc="-25" dirty="0">
                  <a:effectLst/>
                  <a:latin typeface="+mj-lt"/>
                  <a:ea typeface="Times New Roman" panose="02020603050405020304" pitchFamily="18" charset="0"/>
                </a:rPr>
                <a:t> par l’éducation, la formation, le travail protégé, tout comme nous apportons des soins individualisés et un accompagnement quotidien. </a:t>
              </a:r>
              <a:endParaRPr lang="fr-FR" sz="1000" dirty="0">
                <a:effectLst/>
                <a:latin typeface="+mj-lt"/>
                <a:ea typeface="Times New Roman" panose="02020603050405020304" pitchFamily="18" charset="0"/>
              </a:endParaRPr>
            </a:p>
            <a:p>
              <a:pPr algn="just" fontAlgn="base"/>
              <a:endParaRPr lang="fr-FR" sz="1000" spc="-25" dirty="0">
                <a:effectLst/>
                <a:latin typeface="+mj-lt"/>
                <a:ea typeface="Times New Roman" panose="02020603050405020304" pitchFamily="18" charset="0"/>
              </a:endParaRPr>
            </a:p>
            <a:p>
              <a:pPr algn="just" fontAlgn="base"/>
              <a:r>
                <a:rPr lang="fr-FR" sz="1000" spc="-25" dirty="0">
                  <a:effectLst/>
                  <a:latin typeface="+mj-lt"/>
                  <a:ea typeface="Times New Roman" panose="02020603050405020304" pitchFamily="18" charset="0"/>
                </a:rPr>
                <a:t>Aujourd’hui notre équipe de près de </a:t>
              </a:r>
              <a:r>
                <a:rPr lang="fr-FR" sz="1000" b="1" spc="-25" dirty="0">
                  <a:effectLst/>
                  <a:latin typeface="+mj-lt"/>
                  <a:ea typeface="Times New Roman" panose="02020603050405020304" pitchFamily="18" charset="0"/>
                </a:rPr>
                <a:t>520 collaborateurs</a:t>
              </a:r>
              <a:r>
                <a:rPr lang="fr-FR" sz="1000" spc="-25" dirty="0">
                  <a:effectLst/>
                  <a:latin typeface="+mj-lt"/>
                  <a:ea typeface="Times New Roman" panose="02020603050405020304" pitchFamily="18" charset="0"/>
                </a:rPr>
                <a:t> fait vivre les valeurs de notre association :</a:t>
              </a:r>
              <a:r>
                <a:rPr lang="fr-FR" sz="1000" dirty="0">
                  <a:latin typeface="+mj-lt"/>
                  <a:ea typeface="Times New Roman" panose="02020603050405020304" pitchFamily="18" charset="0"/>
                </a:rPr>
                <a:t>                       </a:t>
              </a:r>
            </a:p>
            <a:p>
              <a:pPr algn="just" fontAlgn="base"/>
              <a:r>
                <a:rPr lang="fr-FR" sz="1000" dirty="0">
                  <a:latin typeface="+mj-lt"/>
                  <a:ea typeface="Times New Roman" panose="02020603050405020304" pitchFamily="18" charset="0"/>
                </a:rPr>
                <a:t>  </a:t>
              </a:r>
            </a:p>
            <a:p>
              <a:pPr algn="ctr" fontAlgn="base"/>
              <a:r>
                <a:rPr lang="fr-FR" sz="1050" dirty="0">
                  <a:solidFill>
                    <a:srgbClr val="2E4798"/>
                  </a:solidFill>
                  <a:latin typeface="+mj-lt"/>
                  <a:ea typeface="Times New Roman" panose="02020603050405020304" pitchFamily="18" charset="0"/>
                </a:rPr>
                <a:t> </a:t>
              </a:r>
              <a:r>
                <a:rPr lang="fr-FR" sz="1600" spc="-25" dirty="0">
                  <a:solidFill>
                    <a:srgbClr val="2E4798"/>
                  </a:solidFill>
                  <a:effectLst/>
                  <a:latin typeface="+mj-lt"/>
                  <a:ea typeface="Times New Roman" panose="02020603050405020304" pitchFamily="18" charset="0"/>
                </a:rPr>
                <a:t>Audace  - Bienveillance  - Intégrité</a:t>
              </a:r>
            </a:p>
            <a:p>
              <a:pPr algn="ctr" fontAlgn="base"/>
              <a:endParaRPr lang="fr-FR" sz="500" spc="-25" dirty="0">
                <a:solidFill>
                  <a:srgbClr val="2E4798"/>
                </a:solidFill>
                <a:effectLst/>
                <a:latin typeface="+mj-lt"/>
                <a:ea typeface="Times New Roman" panose="02020603050405020304" pitchFamily="18" charset="0"/>
              </a:endParaRPr>
            </a:p>
            <a:p>
              <a:pPr algn="just" fontAlgn="base"/>
              <a:r>
                <a:rPr lang="fr-FR" sz="1000" spc="-25" dirty="0">
                  <a:effectLst/>
                  <a:latin typeface="+mj-lt"/>
                  <a:ea typeface="Times New Roman" panose="02020603050405020304" pitchFamily="18" charset="0"/>
                </a:rPr>
                <a:t>Vous êtes attirés par des projets concrets qui ont du sens?  </a:t>
              </a:r>
              <a:br>
                <a:rPr lang="fr-FR" sz="1000" spc="-25" dirty="0">
                  <a:effectLst/>
                  <a:latin typeface="+mj-lt"/>
                  <a:ea typeface="Times New Roman" panose="02020603050405020304" pitchFamily="18" charset="0"/>
                </a:rPr>
              </a:br>
              <a:r>
                <a:rPr lang="fr-FR" sz="1000" spc="-25" dirty="0">
                  <a:effectLst/>
                  <a:latin typeface="+mj-lt"/>
                  <a:ea typeface="Times New Roman" panose="02020603050405020304" pitchFamily="18" charset="0"/>
                </a:rPr>
                <a:t>Vous voulez vous investir dans une association médico-sociale engagée? </a:t>
              </a:r>
              <a:br>
                <a:rPr lang="fr-FR" sz="1000" spc="-25" dirty="0">
                  <a:effectLst/>
                  <a:latin typeface="+mj-lt"/>
                  <a:ea typeface="Times New Roman" panose="02020603050405020304" pitchFamily="18" charset="0"/>
                </a:rPr>
              </a:br>
              <a:r>
                <a:rPr lang="fr-FR" sz="1000" spc="-25" dirty="0">
                  <a:effectLst/>
                  <a:latin typeface="+mj-lt"/>
                  <a:ea typeface="Times New Roman" panose="02020603050405020304" pitchFamily="18" charset="0"/>
                </a:rPr>
                <a:t>Vous appréciez des équipes fédérées par l’humain ? </a:t>
              </a:r>
              <a:r>
                <a:rPr lang="fr-FR" sz="1200" spc="-25" dirty="0">
                  <a:effectLst/>
                  <a:ea typeface="Times New Roman" panose="02020603050405020304" pitchFamily="18" charset="0"/>
                </a:rPr>
                <a:t>Rejoignez-nous !</a:t>
              </a:r>
              <a:endParaRPr lang="fr-FR" sz="1000" dirty="0">
                <a:effectLst/>
                <a:ea typeface="Times New Roman" panose="02020603050405020304" pitchFamily="18" charset="0"/>
              </a:endParaRPr>
            </a:p>
          </p:txBody>
        </p:sp>
        <p:sp>
          <p:nvSpPr>
            <p:cNvPr id="9" name="Rectangle : avec coins arrondis en diagonale 8">
              <a:extLst>
                <a:ext uri="{FF2B5EF4-FFF2-40B4-BE49-F238E27FC236}">
                  <a16:creationId xmlns:a16="http://schemas.microsoft.com/office/drawing/2014/main" id="{A93D1553-9B8F-3365-1321-0348473EAE80}"/>
                </a:ext>
              </a:extLst>
            </p:cNvPr>
            <p:cNvSpPr/>
            <p:nvPr/>
          </p:nvSpPr>
          <p:spPr>
            <a:xfrm>
              <a:off x="177862" y="6583227"/>
              <a:ext cx="4345121" cy="164648"/>
            </a:xfrm>
            <a:prstGeom prst="round2DiagRect">
              <a:avLst/>
            </a:prstGeom>
            <a:solidFill>
              <a:srgbClr val="D7E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50" spc="-25" dirty="0">
                  <a:solidFill>
                    <a:schemeClr val="tx1"/>
                  </a:solidFill>
                  <a:latin typeface="+mj-lt"/>
                  <a:ea typeface="Times New Roman" panose="02020603050405020304" pitchFamily="18" charset="0"/>
                </a:rPr>
                <a:t>Plus d’information sur</a:t>
              </a:r>
              <a:r>
                <a:rPr lang="fr-FR" sz="1050" dirty="0">
                  <a:solidFill>
                    <a:schemeClr val="tx1"/>
                  </a:solidFill>
                  <a:latin typeface="+mj-lt"/>
                  <a:ea typeface="Calibri" panose="020F0502020204030204" pitchFamily="34" charset="0"/>
                </a:rPr>
                <a:t> notre site </a:t>
              </a:r>
              <a:r>
                <a:rPr lang="fr-FR" sz="1050" u="sng" dirty="0">
                  <a:solidFill>
                    <a:schemeClr val="tx1"/>
                  </a:solidFill>
                  <a:latin typeface="+mj-lt"/>
                  <a:ea typeface="Calibri" panose="020F0502020204030204" pitchFamily="34" charset="0"/>
                  <a:hlinkClick r:id="rId5">
                    <a:extLst>
                      <a:ext uri="{A12FA001-AC4F-418D-AE19-62706E023703}">
                        <ahyp:hlinkClr xmlns:ahyp="http://schemas.microsoft.com/office/drawing/2018/hyperlinkcolor" val="tx"/>
                      </a:ext>
                    </a:extLst>
                  </a:hlinkClick>
                </a:rPr>
                <a:t>www.amsp.fr</a:t>
              </a:r>
              <a:endParaRPr lang="fr-FR" sz="1050" dirty="0">
                <a:solidFill>
                  <a:schemeClr val="tx1"/>
                </a:solidFill>
                <a:latin typeface="+mj-lt"/>
                <a:ea typeface="Times New Roman" panose="02020603050405020304" pitchFamily="18" charset="0"/>
              </a:endParaRPr>
            </a:p>
          </p:txBody>
        </p:sp>
      </p:grpSp>
      <p:graphicFrame>
        <p:nvGraphicFramePr>
          <p:cNvPr id="15" name="Tableau 6">
            <a:extLst>
              <a:ext uri="{FF2B5EF4-FFF2-40B4-BE49-F238E27FC236}">
                <a16:creationId xmlns:a16="http://schemas.microsoft.com/office/drawing/2014/main" id="{74882B00-64B0-B439-A833-F4FB1099A118}"/>
              </a:ext>
            </a:extLst>
          </p:cNvPr>
          <p:cNvGraphicFramePr>
            <a:graphicFrameLocks noGrp="1"/>
          </p:cNvGraphicFramePr>
          <p:nvPr>
            <p:extLst>
              <p:ext uri="{D42A27DB-BD31-4B8C-83A1-F6EECF244321}">
                <p14:modId xmlns:p14="http://schemas.microsoft.com/office/powerpoint/2010/main" val="933250727"/>
              </p:ext>
            </p:extLst>
          </p:nvPr>
        </p:nvGraphicFramePr>
        <p:xfrm>
          <a:off x="7840652" y="244516"/>
          <a:ext cx="4099914" cy="518160"/>
        </p:xfrm>
        <a:graphic>
          <a:graphicData uri="http://schemas.openxmlformats.org/drawingml/2006/table">
            <a:tbl>
              <a:tblPr firstRow="1" bandRow="1">
                <a:tableStyleId>{5C22544A-7EE6-4342-B048-85BDC9FD1C3A}</a:tableStyleId>
              </a:tblPr>
              <a:tblGrid>
                <a:gridCol w="1366638">
                  <a:extLst>
                    <a:ext uri="{9D8B030D-6E8A-4147-A177-3AD203B41FA5}">
                      <a16:colId xmlns:a16="http://schemas.microsoft.com/office/drawing/2014/main" val="2219422543"/>
                    </a:ext>
                  </a:extLst>
                </a:gridCol>
                <a:gridCol w="1366638">
                  <a:extLst>
                    <a:ext uri="{9D8B030D-6E8A-4147-A177-3AD203B41FA5}">
                      <a16:colId xmlns:a16="http://schemas.microsoft.com/office/drawing/2014/main" val="863250123"/>
                    </a:ext>
                  </a:extLst>
                </a:gridCol>
                <a:gridCol w="1366638">
                  <a:extLst>
                    <a:ext uri="{9D8B030D-6E8A-4147-A177-3AD203B41FA5}">
                      <a16:colId xmlns:a16="http://schemas.microsoft.com/office/drawing/2014/main" val="2977042978"/>
                    </a:ext>
                  </a:extLst>
                </a:gridCol>
              </a:tblGrid>
              <a:tr h="211627">
                <a:tc>
                  <a:txBody>
                    <a:bodyPr/>
                    <a:lstStyle/>
                    <a:p>
                      <a:pPr algn="ctr"/>
                      <a:r>
                        <a:rPr lang="fr-FR" sz="1100" dirty="0">
                          <a:solidFill>
                            <a:schemeClr val="bg1"/>
                          </a:solidFill>
                          <a:latin typeface="+mj-lt"/>
                        </a:rPr>
                        <a:t>CDI</a:t>
                      </a:r>
                    </a:p>
                  </a:txBody>
                  <a:tcPr>
                    <a:solidFill>
                      <a:srgbClr val="2E4798"/>
                    </a:solidFill>
                  </a:tcPr>
                </a:tc>
                <a:tc>
                  <a:txBody>
                    <a:bodyPr/>
                    <a:lstStyle/>
                    <a:p>
                      <a:pPr algn="ctr"/>
                      <a:r>
                        <a:rPr lang="fr-FR" sz="1100" dirty="0">
                          <a:solidFill>
                            <a:schemeClr val="bg1"/>
                          </a:solidFill>
                          <a:latin typeface="+mj-lt"/>
                        </a:rPr>
                        <a:t>Marseille 13e</a:t>
                      </a:r>
                    </a:p>
                  </a:txBody>
                  <a:tcPr>
                    <a:solidFill>
                      <a:srgbClr val="2E4798"/>
                    </a:solidFill>
                  </a:tcPr>
                </a:tc>
                <a:tc>
                  <a:txBody>
                    <a:bodyPr/>
                    <a:lstStyle/>
                    <a:p>
                      <a:r>
                        <a:rPr lang="fr-FR" sz="1100" dirty="0">
                          <a:solidFill>
                            <a:schemeClr val="tx1"/>
                          </a:solidFill>
                        </a:rPr>
                        <a:t>Dés que possible</a:t>
                      </a:r>
                    </a:p>
                  </a:txBody>
                  <a:tcPr>
                    <a:solidFill>
                      <a:srgbClr val="D7E0F7"/>
                    </a:solidFill>
                  </a:tcPr>
                </a:tc>
                <a:extLst>
                  <a:ext uri="{0D108BD9-81ED-4DB2-BD59-A6C34878D82A}">
                    <a16:rowId xmlns:a16="http://schemas.microsoft.com/office/drawing/2014/main" val="2891741740"/>
                  </a:ext>
                </a:extLst>
              </a:tr>
              <a:tr h="2116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kern="1200" dirty="0">
                          <a:solidFill>
                            <a:schemeClr val="tx1"/>
                          </a:solidFill>
                          <a:latin typeface="+mn-lt"/>
                          <a:ea typeface="+mn-ea"/>
                          <a:cs typeface="+mn-cs"/>
                        </a:rPr>
                        <a:t>Temps complet</a:t>
                      </a:r>
                    </a:p>
                  </a:txBody>
                  <a:tcPr/>
                </a:tc>
                <a:tc>
                  <a:txBody>
                    <a:bodyPr/>
                    <a:lstStyle/>
                    <a:p>
                      <a:pPr algn="ctr"/>
                      <a:endParaRPr lang="fr-FR" sz="1100" dirty="0">
                        <a:solidFill>
                          <a:schemeClr val="tx1"/>
                        </a:solidFill>
                        <a:latin typeface="+mj-lt"/>
                      </a:endParaRPr>
                    </a:p>
                  </a:txBody>
                  <a:tcPr/>
                </a:tc>
                <a:tc>
                  <a:txBody>
                    <a:bodyPr/>
                    <a:lstStyle/>
                    <a:p>
                      <a:pPr algn="ctr"/>
                      <a:endParaRPr lang="fr-FR" sz="1100" dirty="0">
                        <a:solidFill>
                          <a:schemeClr val="tx1"/>
                        </a:solidFill>
                        <a:latin typeface="+mj-lt"/>
                      </a:endParaRPr>
                    </a:p>
                  </a:txBody>
                  <a:tcPr/>
                </a:tc>
                <a:extLst>
                  <a:ext uri="{0D108BD9-81ED-4DB2-BD59-A6C34878D82A}">
                    <a16:rowId xmlns:a16="http://schemas.microsoft.com/office/drawing/2014/main" val="756126493"/>
                  </a:ext>
                </a:extLst>
              </a:tr>
            </a:tbl>
          </a:graphicData>
        </a:graphic>
      </p:graphicFrame>
      <p:grpSp>
        <p:nvGrpSpPr>
          <p:cNvPr id="18" name="Groupe 17">
            <a:extLst>
              <a:ext uri="{FF2B5EF4-FFF2-40B4-BE49-F238E27FC236}">
                <a16:creationId xmlns:a16="http://schemas.microsoft.com/office/drawing/2014/main" id="{2E48313B-6D1E-18AA-C93E-517536472102}"/>
              </a:ext>
            </a:extLst>
          </p:cNvPr>
          <p:cNvGrpSpPr/>
          <p:nvPr/>
        </p:nvGrpSpPr>
        <p:grpSpPr>
          <a:xfrm>
            <a:off x="4623625" y="235341"/>
            <a:ext cx="7568375" cy="6799149"/>
            <a:chOff x="4623626" y="290906"/>
            <a:chExt cx="7346248" cy="6549325"/>
          </a:xfrm>
        </p:grpSpPr>
        <p:sp>
          <p:nvSpPr>
            <p:cNvPr id="11" name="Rectangle 10">
              <a:extLst>
                <a:ext uri="{FF2B5EF4-FFF2-40B4-BE49-F238E27FC236}">
                  <a16:creationId xmlns:a16="http://schemas.microsoft.com/office/drawing/2014/main" id="{93601C20-2372-4EDF-CA54-05C78ACAACB8}"/>
                </a:ext>
              </a:extLst>
            </p:cNvPr>
            <p:cNvSpPr/>
            <p:nvPr/>
          </p:nvSpPr>
          <p:spPr>
            <a:xfrm>
              <a:off x="4623626" y="834801"/>
              <a:ext cx="7346248" cy="56685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000" dirty="0">
                  <a:solidFill>
                    <a:schemeClr val="tx1"/>
                  </a:solidFill>
                </a:rPr>
                <a:t>L’AMSP gère 12 établissements et services sur le territoire de Marseille et Aix-en-Provence. Dans le cadre de son développement, l’association recrute un </a:t>
              </a:r>
              <a:r>
                <a:rPr lang="fr-FR" sz="1000" b="1" dirty="0">
                  <a:solidFill>
                    <a:schemeClr val="tx1"/>
                  </a:solidFill>
                </a:rPr>
                <a:t>Comptable (F/H)</a:t>
              </a:r>
              <a:r>
                <a:rPr lang="fr-FR" sz="1000" dirty="0">
                  <a:solidFill>
                    <a:schemeClr val="tx1"/>
                  </a:solidFill>
                </a:rPr>
                <a:t>.</a:t>
              </a:r>
            </a:p>
            <a:p>
              <a:pPr algn="just"/>
              <a:endParaRPr lang="fr-FR" sz="1000" dirty="0">
                <a:solidFill>
                  <a:schemeClr val="tx1"/>
                </a:solidFill>
              </a:endParaRPr>
            </a:p>
            <a:p>
              <a:pPr algn="just"/>
              <a:r>
                <a:rPr lang="fr-FR" sz="1000" b="1" dirty="0">
                  <a:solidFill>
                    <a:schemeClr val="tx1"/>
                  </a:solidFill>
                </a:rPr>
                <a:t>Descriptif du poste:</a:t>
              </a:r>
            </a:p>
            <a:p>
              <a:pPr algn="just"/>
              <a:r>
                <a:rPr lang="fr-FR" sz="1000" dirty="0">
                  <a:solidFill>
                    <a:schemeClr val="tx1"/>
                  </a:solidFill>
                </a:rPr>
                <a:t>Basé au siège social, et sous la responsabilité de la Directrice Administrative et Financière, vous travaillerez au sein d’une équipe de 6 comptables. Vous prendrez en charge l’intégralité de la comptabilité d’un établissement, jusqu’aux écritures d’inventaire.</a:t>
              </a:r>
            </a:p>
            <a:p>
              <a:pPr algn="just"/>
              <a:endParaRPr lang="fr-FR" sz="1000" dirty="0">
                <a:solidFill>
                  <a:schemeClr val="tx1"/>
                </a:solidFill>
              </a:endParaRPr>
            </a:p>
            <a:p>
              <a:pPr algn="just"/>
              <a:r>
                <a:rPr lang="fr-FR" sz="1000" b="1" dirty="0">
                  <a:solidFill>
                    <a:schemeClr val="tx1"/>
                  </a:solidFill>
                </a:rPr>
                <a:t>Vos missions principales:</a:t>
              </a:r>
            </a:p>
            <a:p>
              <a:pPr marL="171450" indent="-171450" algn="just">
                <a:lnSpc>
                  <a:spcPct val="150000"/>
                </a:lnSpc>
                <a:buFont typeface="Wingdings" panose="05000000000000000000" pitchFamily="2" charset="2"/>
                <a:buChar char="v"/>
              </a:pPr>
              <a:r>
                <a:rPr lang="fr-FR" sz="1000" b="1" dirty="0">
                  <a:solidFill>
                    <a:schemeClr val="accent1"/>
                  </a:solidFill>
                </a:rPr>
                <a:t>Comptabilité courante:</a:t>
              </a:r>
            </a:p>
            <a:p>
              <a:pPr marL="171450" indent="-171450" algn="just">
                <a:buFontTx/>
                <a:buChar char="-"/>
              </a:pPr>
              <a:r>
                <a:rPr lang="fr-FR" sz="1000" dirty="0">
                  <a:solidFill>
                    <a:schemeClr val="tx1"/>
                  </a:solidFill>
                </a:rPr>
                <a:t>Enregistrement des factures fournisseurs au travers du logiciel de dématérialisation des factures (Yooz)</a:t>
              </a:r>
            </a:p>
            <a:p>
              <a:pPr marL="171450" indent="-171450" algn="just">
                <a:buFontTx/>
                <a:buChar char="-"/>
              </a:pPr>
              <a:r>
                <a:rPr lang="fr-FR" sz="1000" dirty="0">
                  <a:solidFill>
                    <a:schemeClr val="tx1"/>
                  </a:solidFill>
                </a:rPr>
                <a:t>Règlements fournisseurs</a:t>
              </a:r>
            </a:p>
            <a:p>
              <a:pPr marL="171450" indent="-171450" algn="just">
                <a:buFontTx/>
                <a:buChar char="-"/>
              </a:pPr>
              <a:r>
                <a:rPr lang="fr-FR" sz="1000" dirty="0">
                  <a:solidFill>
                    <a:schemeClr val="tx1"/>
                  </a:solidFill>
                </a:rPr>
                <a:t>Rapprochements bancaires, saisie et contrôle des caisses</a:t>
              </a:r>
            </a:p>
            <a:p>
              <a:pPr marL="171450" indent="-171450" algn="just">
                <a:buFontTx/>
                <a:buChar char="-"/>
              </a:pPr>
              <a:r>
                <a:rPr lang="fr-FR" sz="1000" dirty="0">
                  <a:solidFill>
                    <a:schemeClr val="tx1"/>
                  </a:solidFill>
                </a:rPr>
                <a:t>Saisie de toutes les écritures comptables, pointage/lettrage de tous les comptes</a:t>
              </a:r>
            </a:p>
            <a:p>
              <a:pPr marL="171450" indent="-171450" algn="just">
                <a:buFont typeface="Wingdings" panose="05000000000000000000" pitchFamily="2" charset="2"/>
                <a:buChar char="v"/>
              </a:pPr>
              <a:r>
                <a:rPr lang="fr-FR" sz="1000" b="1" dirty="0">
                  <a:solidFill>
                    <a:schemeClr val="accent1"/>
                  </a:solidFill>
                </a:rPr>
                <a:t>Situations trimestrielles et clôture des comptes:</a:t>
              </a:r>
            </a:p>
            <a:p>
              <a:pPr marL="171450" indent="-171450" algn="just">
                <a:buFontTx/>
                <a:buChar char="-"/>
              </a:pPr>
              <a:r>
                <a:rPr lang="fr-FR" sz="1000" dirty="0">
                  <a:solidFill>
                    <a:schemeClr val="tx1"/>
                  </a:solidFill>
                </a:rPr>
                <a:t>Identification et saisie des écritures de situation trimestrielle (FNP, </a:t>
              </a:r>
              <a:r>
                <a:rPr lang="fr-FR" sz="1000" dirty="0" err="1">
                  <a:solidFill>
                    <a:schemeClr val="tx1"/>
                  </a:solidFill>
                </a:rPr>
                <a:t>CCA</a:t>
              </a:r>
              <a:r>
                <a:rPr lang="fr-FR" sz="1000" dirty="0">
                  <a:solidFill>
                    <a:schemeClr val="tx1"/>
                  </a:solidFill>
                </a:rPr>
                <a:t>…)</a:t>
              </a:r>
            </a:p>
            <a:p>
              <a:pPr marL="171450" indent="-171450" algn="just">
                <a:buFontTx/>
                <a:buChar char="-"/>
              </a:pPr>
              <a:r>
                <a:rPr lang="fr-FR" sz="1000" dirty="0">
                  <a:solidFill>
                    <a:schemeClr val="tx1"/>
                  </a:solidFill>
                </a:rPr>
                <a:t>Écritures d’inventaire de fin d’année</a:t>
              </a:r>
            </a:p>
            <a:p>
              <a:pPr algn="just"/>
              <a:endParaRPr lang="fr-FR" sz="1000" dirty="0">
                <a:solidFill>
                  <a:schemeClr val="tx1"/>
                </a:solidFill>
              </a:endParaRPr>
            </a:p>
            <a:p>
              <a:pPr algn="just"/>
              <a:r>
                <a:rPr lang="fr-FR" sz="1000" b="1" dirty="0">
                  <a:solidFill>
                    <a:schemeClr val="tx1"/>
                  </a:solidFill>
                </a:rPr>
                <a:t>Profil:</a:t>
              </a:r>
            </a:p>
            <a:p>
              <a:pPr marL="171450" indent="-171450" algn="just">
                <a:buFontTx/>
                <a:buChar char="-"/>
              </a:pPr>
              <a:r>
                <a:rPr lang="fr-FR" sz="1000" dirty="0">
                  <a:solidFill>
                    <a:schemeClr val="tx1"/>
                  </a:solidFill>
                </a:rPr>
                <a:t>Formation supérieure en comptabilité (BTS comptabilité minimum)</a:t>
              </a:r>
            </a:p>
            <a:p>
              <a:pPr marL="171450" indent="-171450" algn="just">
                <a:buFontTx/>
                <a:buChar char="-"/>
              </a:pPr>
              <a:r>
                <a:rPr lang="fr-FR" sz="1000" dirty="0">
                  <a:solidFill>
                    <a:schemeClr val="tx1"/>
                  </a:solidFill>
                </a:rPr>
                <a:t>Expérience d’au moins 3 ans en comptabilité. La connaissance des spécificités du secteur médico-social serait un plus</a:t>
              </a:r>
            </a:p>
            <a:p>
              <a:pPr marL="171450" indent="-171450" algn="just">
                <a:buFontTx/>
                <a:buChar char="-"/>
              </a:pPr>
              <a:r>
                <a:rPr lang="fr-FR" sz="1000" dirty="0">
                  <a:solidFill>
                    <a:schemeClr val="tx1"/>
                  </a:solidFill>
                </a:rPr>
                <a:t>Très bonne maîtrise de l’outil informatique, des logiciels comptables, et </a:t>
              </a:r>
              <a:r>
                <a:rPr lang="fr-FR" sz="1000">
                  <a:solidFill>
                    <a:schemeClr val="tx1"/>
                  </a:solidFill>
                </a:rPr>
                <a:t>de Excel</a:t>
              </a:r>
              <a:endParaRPr lang="fr-FR" sz="1000" dirty="0">
                <a:solidFill>
                  <a:schemeClr val="tx1"/>
                </a:solidFill>
              </a:endParaRPr>
            </a:p>
            <a:p>
              <a:pPr marL="171450" indent="-171450" algn="just">
                <a:buFontTx/>
                <a:buChar char="-"/>
              </a:pPr>
              <a:r>
                <a:rPr lang="fr-FR" sz="1000" dirty="0">
                  <a:solidFill>
                    <a:schemeClr val="tx1"/>
                  </a:solidFill>
                </a:rPr>
                <a:t>Très grande rigueur </a:t>
              </a:r>
            </a:p>
            <a:p>
              <a:pPr marL="171450" indent="-171450" algn="just">
                <a:buFontTx/>
                <a:buChar char="-"/>
              </a:pPr>
              <a:r>
                <a:rPr lang="fr-FR" sz="1000" dirty="0">
                  <a:solidFill>
                    <a:schemeClr val="tx1"/>
                  </a:solidFill>
                </a:rPr>
                <a:t>Capacité à travailler en autonomie</a:t>
              </a:r>
            </a:p>
            <a:p>
              <a:pPr marL="171450" indent="-171450" algn="just">
                <a:buFontTx/>
                <a:buChar char="-"/>
              </a:pPr>
              <a:r>
                <a:rPr lang="fr-FR" sz="1000" dirty="0">
                  <a:solidFill>
                    <a:schemeClr val="tx1"/>
                  </a:solidFill>
                </a:rPr>
                <a:t>Très bonnes capacités d’organisation dans un contexte de volume de transactions très important</a:t>
              </a:r>
            </a:p>
            <a:p>
              <a:pPr marL="171450" indent="-171450" algn="just">
                <a:buFontTx/>
                <a:buChar char="-"/>
              </a:pPr>
              <a:r>
                <a:rPr lang="fr-FR" sz="1000" dirty="0">
                  <a:solidFill>
                    <a:schemeClr val="tx1"/>
                  </a:solidFill>
                </a:rPr>
                <a:t>Sens de la pédagogie et de la diplomatie, bonnes qualités relationnelles</a:t>
              </a:r>
            </a:p>
            <a:p>
              <a:pPr lvl="0"/>
              <a:endParaRPr lang="fr-FR" sz="1000" b="1" spc="-25" dirty="0">
                <a:solidFill>
                  <a:schemeClr val="tx1"/>
                </a:solidFill>
                <a:effectLst/>
                <a:ea typeface="Times New Roman" panose="02020603050405020304" pitchFamily="18" charset="0"/>
              </a:endParaRPr>
            </a:p>
            <a:p>
              <a:pPr algn="just"/>
              <a:r>
                <a:rPr lang="fr-FR" sz="1000" b="1" spc="-25" dirty="0">
                  <a:solidFill>
                    <a:schemeClr val="tx1"/>
                  </a:solidFill>
                  <a:effectLst/>
                  <a:ea typeface="Times New Roman" panose="02020603050405020304" pitchFamily="18" charset="0"/>
                </a:rPr>
                <a:t>Ce que l’association peut vous apporter:</a:t>
              </a:r>
              <a:endParaRPr lang="fr-FR" sz="1000" dirty="0">
                <a:solidFill>
                  <a:schemeClr val="tx1"/>
                </a:solidFill>
                <a:effectLst/>
                <a:ea typeface="Times New Roman" panose="02020603050405020304" pitchFamily="18" charset="0"/>
              </a:endParaRPr>
            </a:p>
            <a:p>
              <a:pPr marL="342900" lvl="0" indent="-342900" fontAlgn="base">
                <a:buFont typeface="Wingdings" panose="05000000000000000000" pitchFamily="2" charset="2"/>
                <a:buChar char=""/>
              </a:pPr>
              <a:r>
                <a:rPr lang="fr-FR" sz="1000" spc="-25" dirty="0">
                  <a:solidFill>
                    <a:schemeClr val="tx1"/>
                  </a:solidFill>
                  <a:effectLst/>
                  <a:ea typeface="Times New Roman" panose="02020603050405020304" pitchFamily="18" charset="0"/>
                </a:rPr>
                <a:t>Rémunération entre 30 et 40 k€ selon expérience et profil</a:t>
              </a:r>
              <a:endParaRPr lang="fr-FR" sz="1000" dirty="0">
                <a:solidFill>
                  <a:schemeClr val="tx1"/>
                </a:solidFill>
                <a:effectLst/>
                <a:ea typeface="Times New Roman" panose="02020603050405020304" pitchFamily="18" charset="0"/>
              </a:endParaRPr>
            </a:p>
            <a:p>
              <a:pPr marL="342900" lvl="0" indent="-342900" fontAlgn="base">
                <a:buFont typeface="Wingdings" panose="05000000000000000000" pitchFamily="2" charset="2"/>
                <a:buChar char=""/>
              </a:pPr>
              <a:r>
                <a:rPr lang="fr-FR" sz="1000" spc="-25" dirty="0">
                  <a:solidFill>
                    <a:schemeClr val="tx1"/>
                  </a:solidFill>
                  <a:effectLst/>
                  <a:ea typeface="Times New Roman" panose="02020603050405020304" pitchFamily="18" charset="0"/>
                </a:rPr>
                <a:t>Possibilité de télé travail 1 jour par semaine</a:t>
              </a:r>
            </a:p>
            <a:p>
              <a:pPr marL="342900" lvl="0" indent="-342900" fontAlgn="base">
                <a:buFont typeface="Wingdings" panose="05000000000000000000" pitchFamily="2" charset="2"/>
                <a:buChar char=""/>
              </a:pPr>
              <a:r>
                <a:rPr lang="fr-FR" sz="1000" spc="-25" dirty="0">
                  <a:solidFill>
                    <a:schemeClr val="tx1"/>
                  </a:solidFill>
                  <a:ea typeface="Times New Roman" panose="02020603050405020304" pitchFamily="18" charset="0"/>
                </a:rPr>
                <a:t>Avantages sociaux : 9 jours de congés trimestriels,  Compte épargne-temps,  Mutuelle, plateforme de co-voiturage</a:t>
              </a:r>
              <a:endParaRPr lang="fr-FR" sz="1000" dirty="0">
                <a:solidFill>
                  <a:schemeClr val="tx1"/>
                </a:solidFill>
                <a:effectLst/>
                <a:ea typeface="Times New Roman" panose="02020603050405020304" pitchFamily="18" charset="0"/>
              </a:endParaRPr>
            </a:p>
            <a:p>
              <a:pPr fontAlgn="base">
                <a:lnSpc>
                  <a:spcPts val="1800"/>
                </a:lnSpc>
              </a:pPr>
              <a:r>
                <a:rPr lang="fr-FR" sz="1000" b="1" i="1" spc="-25" dirty="0">
                  <a:solidFill>
                    <a:srgbClr val="0070C0"/>
                  </a:solidFill>
                  <a:effectLst/>
                  <a:ea typeface="Times New Roman" panose="02020603050405020304" pitchFamily="18" charset="0"/>
                </a:rPr>
                <a:t>Nos offres d’emploi sont ouvertes à toutes et tous car nous croyons que la diversité des profils est un élément essentiel pour une vie d’équipe </a:t>
              </a:r>
              <a:r>
                <a:rPr lang="fr-FR" sz="1000" spc="-25" dirty="0">
                  <a:solidFill>
                    <a:schemeClr val="tx1"/>
                  </a:solidFill>
                  <a:effectLst/>
                  <a:ea typeface="Times New Roman" panose="02020603050405020304" pitchFamily="18" charset="0"/>
                </a:rPr>
                <a:t>!</a:t>
              </a:r>
              <a:endParaRPr lang="fr-FR" sz="1000" b="1" spc="-25" dirty="0">
                <a:solidFill>
                  <a:schemeClr val="tx1"/>
                </a:solidFill>
                <a:effectLst/>
                <a:ea typeface="Times New Roman" panose="02020603050405020304" pitchFamily="18" charset="0"/>
              </a:endParaRPr>
            </a:p>
          </p:txBody>
        </p:sp>
        <p:sp>
          <p:nvSpPr>
            <p:cNvPr id="12" name="ZoneTexte 11">
              <a:extLst>
                <a:ext uri="{FF2B5EF4-FFF2-40B4-BE49-F238E27FC236}">
                  <a16:creationId xmlns:a16="http://schemas.microsoft.com/office/drawing/2014/main" id="{E8D528F9-BC4C-07F1-29D3-AD7F6F737B8A}"/>
                </a:ext>
              </a:extLst>
            </p:cNvPr>
            <p:cNvSpPr txBox="1"/>
            <p:nvPr/>
          </p:nvSpPr>
          <p:spPr>
            <a:xfrm>
              <a:off x="4703623" y="290906"/>
              <a:ext cx="2947639" cy="335741"/>
            </a:xfrm>
            <a:prstGeom prst="rect">
              <a:avLst/>
            </a:prstGeom>
            <a:noFill/>
          </p:spPr>
          <p:txBody>
            <a:bodyPr wrap="square">
              <a:spAutoFit/>
            </a:bodyPr>
            <a:lstStyle/>
            <a:p>
              <a:pPr algn="l"/>
              <a:r>
                <a:rPr lang="fr-FR" sz="1600" b="1" kern="1200" dirty="0">
                  <a:solidFill>
                    <a:schemeClr val="tx1"/>
                  </a:solidFill>
                  <a:effectLst/>
                  <a:latin typeface="+mn-lt"/>
                  <a:ea typeface="+mn-ea"/>
                  <a:cs typeface="+mn-cs"/>
                </a:rPr>
                <a:t>Comptable F/H</a:t>
              </a:r>
            </a:p>
          </p:txBody>
        </p:sp>
        <p:sp>
          <p:nvSpPr>
            <p:cNvPr id="17" name="ZoneTexte 16">
              <a:extLst>
                <a:ext uri="{FF2B5EF4-FFF2-40B4-BE49-F238E27FC236}">
                  <a16:creationId xmlns:a16="http://schemas.microsoft.com/office/drawing/2014/main" id="{19586D3A-FFDD-437B-F3ED-9190B2B27D23}"/>
                </a:ext>
              </a:extLst>
            </p:cNvPr>
            <p:cNvSpPr txBox="1"/>
            <p:nvPr/>
          </p:nvSpPr>
          <p:spPr>
            <a:xfrm>
              <a:off x="8433194" y="6395529"/>
              <a:ext cx="3507372" cy="444702"/>
            </a:xfrm>
            <a:prstGeom prst="rect">
              <a:avLst/>
            </a:prstGeom>
            <a:noFill/>
          </p:spPr>
          <p:txBody>
            <a:bodyPr wrap="square">
              <a:spAutoFit/>
            </a:bodyPr>
            <a:lstStyle/>
            <a:p>
              <a:r>
                <a:rPr lang="fr-FR" sz="1200" b="1" spc="-25" dirty="0">
                  <a:ea typeface="Times New Roman" panose="02020603050405020304" pitchFamily="18" charset="0"/>
                </a:rPr>
                <a:t>Candidature à envoyer à: annick.masurel</a:t>
              </a:r>
              <a:r>
                <a:rPr lang="fr-FR" sz="1200" b="1" spc="-25" dirty="0">
                  <a:solidFill>
                    <a:schemeClr val="tx1"/>
                  </a:solidFill>
                  <a:effectLst/>
                  <a:ea typeface="Times New Roman" panose="02020603050405020304" pitchFamily="18" charset="0"/>
                </a:rPr>
                <a:t>@amsp.fr	</a:t>
              </a:r>
              <a:endParaRPr lang="fr-FR" sz="1200" u="sng" dirty="0">
                <a:solidFill>
                  <a:srgbClr val="0070C0"/>
                </a:solidFill>
              </a:endParaRPr>
            </a:p>
          </p:txBody>
        </p:sp>
      </p:grpSp>
      <p:cxnSp>
        <p:nvCxnSpPr>
          <p:cNvPr id="3" name="Connecteur droit 2">
            <a:extLst>
              <a:ext uri="{FF2B5EF4-FFF2-40B4-BE49-F238E27FC236}">
                <a16:creationId xmlns:a16="http://schemas.microsoft.com/office/drawing/2014/main" id="{7B8AE936-6EC9-759F-2415-D2E8ADB57D84}"/>
              </a:ext>
            </a:extLst>
          </p:cNvPr>
          <p:cNvCxnSpPr>
            <a:cxnSpLocks/>
          </p:cNvCxnSpPr>
          <p:nvPr/>
        </p:nvCxnSpPr>
        <p:spPr>
          <a:xfrm>
            <a:off x="4589323" y="873348"/>
            <a:ext cx="0" cy="587452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074594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197</TotalTime>
  <Words>529</Words>
  <Application>Microsoft Office PowerPoint</Application>
  <PresentationFormat>Grand écran</PresentationFormat>
  <Paragraphs>44</Paragraphs>
  <Slides>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Aptos</vt:lpstr>
      <vt:lpstr>Aptos Display</vt:lpstr>
      <vt:lpstr>Arial</vt:lpstr>
      <vt:lpstr>Wingdings</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Astrid Froment</dc:creator>
  <cp:lastModifiedBy>Annick MASUREL</cp:lastModifiedBy>
  <cp:revision>52</cp:revision>
  <dcterms:created xsi:type="dcterms:W3CDTF">2024-03-27T14:53:47Z</dcterms:created>
  <dcterms:modified xsi:type="dcterms:W3CDTF">2025-03-31T14:07:05Z</dcterms:modified>
</cp:coreProperties>
</file>