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4" d="100"/>
          <a:sy n="114" d="100"/>
        </p:scale>
        <p:origin x="43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03/04/2025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899339688"/>
              </p:ext>
            </p:extLst>
          </p:nvPr>
        </p:nvGraphicFramePr>
        <p:xfrm>
          <a:off x="7840652" y="244516"/>
          <a:ext cx="4099914" cy="68580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Contrat</a:t>
                      </a:r>
                    </a:p>
                  </a:txBody>
                  <a:tcPr>
                    <a:solidFill>
                      <a:srgbClr val="2E4798"/>
                    </a:solidFill>
                  </a:tcPr>
                </a:tc>
                <a:tc>
                  <a:txBody>
                    <a:bodyPr/>
                    <a:lstStyle/>
                    <a:p>
                      <a:pPr algn="ctr"/>
                      <a:r>
                        <a:rPr lang="fr-FR" sz="1100" dirty="0">
                          <a:solidFill>
                            <a:schemeClr val="bg1"/>
                          </a:solidFill>
                          <a:latin typeface="+mj-lt"/>
                        </a:rPr>
                        <a:t>13 / 15e arrdt de Marseille</a:t>
                      </a:r>
                    </a:p>
                  </a:txBody>
                  <a:tcPr>
                    <a:solidFill>
                      <a:srgbClr val="2E4798"/>
                    </a:solidFill>
                  </a:tcPr>
                </a:tc>
                <a:tc>
                  <a:txBody>
                    <a:bodyPr/>
                    <a:lstStyle/>
                    <a:p>
                      <a:pPr algn="ctr"/>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CDI – temps complet</a:t>
                      </a:r>
                    </a:p>
                  </a:txBody>
                  <a:tcPr/>
                </a:tc>
                <a:tc>
                  <a:txBody>
                    <a:bodyPr/>
                    <a:lstStyle/>
                    <a:p>
                      <a:pPr algn="ctr"/>
                      <a:r>
                        <a:rPr lang="fr-FR" sz="1100" dirty="0">
                          <a:solidFill>
                            <a:schemeClr val="tx1"/>
                          </a:solidFill>
                          <a:latin typeface="+mj-lt"/>
                        </a:rPr>
                        <a:t>Statut Cadre</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5D4A7FA-BF93-4436-8E76-B12F56A50E4C}"/>
              </a:ext>
            </a:extLst>
          </p:cNvPr>
          <p:cNvSpPr/>
          <p:nvPr/>
        </p:nvSpPr>
        <p:spPr>
          <a:xfrm>
            <a:off x="4703626" y="1033034"/>
            <a:ext cx="7274013" cy="5689634"/>
          </a:xfrm>
          <a:prstGeom prst="rect">
            <a:avLst/>
          </a:prstGeom>
        </p:spPr>
        <p:txBody>
          <a:bodyPr wrap="square">
            <a:spAutoFit/>
          </a:bodyPr>
          <a:lstStyle/>
          <a:p>
            <a:pPr algn="just"/>
            <a:r>
              <a:rPr lang="fr-FR" sz="1000" b="1" dirty="0">
                <a:solidFill>
                  <a:srgbClr val="002060"/>
                </a:solidFill>
              </a:rPr>
              <a:t>Le poste que nous vous proposons </a:t>
            </a:r>
            <a:r>
              <a:rPr lang="fr-FR" sz="1000" b="1" dirty="0"/>
              <a:t>: </a:t>
            </a:r>
            <a:r>
              <a:rPr lang="fr-FR" sz="1000" dirty="0"/>
              <a:t>le Dispositif Médico-Educatif IME Les Chalets, IME La Parade, SESSAD le Chemin, situé sur Marseille, déploie un savoir faire reconnu dans l’accompagnement d’adolescents et de jeunes adultes (jusqu’à 20 ans) présentant des troubles du développement intellectuel (TDI). </a:t>
            </a:r>
          </a:p>
          <a:p>
            <a:pPr algn="just"/>
            <a:r>
              <a:rPr lang="fr-FR" sz="1000" dirty="0"/>
              <a:t>Placé(e) sous l’autorité du Directeur du dispositif, vous interviendrez principalement sur le site de l’IME la Parade, dans les missions suivantes:</a:t>
            </a:r>
          </a:p>
          <a:p>
            <a:pPr algn="just"/>
            <a:endParaRPr lang="fr-FR" sz="1000" dirty="0"/>
          </a:p>
          <a:p>
            <a:pPr marL="171450" indent="-171450">
              <a:spcAft>
                <a:spcPts val="0"/>
              </a:spcAft>
              <a:buFont typeface="Wingdings" panose="05000000000000000000" pitchFamily="2" charset="2"/>
              <a:buChar char="v"/>
            </a:pPr>
            <a:r>
              <a:rPr lang="fr-FR" sz="1000" b="1" i="1" dirty="0">
                <a:solidFill>
                  <a:srgbClr val="002060"/>
                </a:solidFill>
                <a:ea typeface="Calibri" panose="020F0502020204030204" pitchFamily="34" charset="0"/>
                <a:cs typeface="Times New Roman" panose="02020603050405020304" pitchFamily="18" charset="0"/>
              </a:rPr>
              <a:t>Management RH &amp; suivi budgétaire :</a:t>
            </a:r>
            <a:endParaRPr lang="fr-FR" sz="1000" dirty="0">
              <a:solidFill>
                <a:srgbClr val="002060"/>
              </a:solidFill>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Encadrement des équipes des services généraux, planification des emplois du temps</a:t>
            </a: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Gestion des caisses et des régies</a:t>
            </a:r>
          </a:p>
          <a:p>
            <a:pPr marL="171450" indent="-171450">
              <a:spcAft>
                <a:spcPts val="0"/>
              </a:spcAft>
              <a:buFont typeface="Wingdings" panose="05000000000000000000" pitchFamily="2" charset="2"/>
              <a:buChar char="v"/>
            </a:pPr>
            <a:r>
              <a:rPr lang="fr-FR" sz="1000" b="1" i="1" dirty="0">
                <a:solidFill>
                  <a:srgbClr val="002060"/>
                </a:solidFill>
                <a:ea typeface="Calibri" panose="020F0502020204030204" pitchFamily="34" charset="0"/>
                <a:cs typeface="Times New Roman" panose="02020603050405020304" pitchFamily="18" charset="0"/>
              </a:rPr>
              <a:t>Supervision de la logistique et de la maintenance</a:t>
            </a:r>
            <a:endParaRPr lang="fr-FR" sz="1000" dirty="0">
              <a:solidFill>
                <a:srgbClr val="002060"/>
              </a:solidFill>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Planification et suivi des travaux d’entretien et de maintenance du site</a:t>
            </a: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Gestion et suivi des contrats de maintenance (chauffage, ventilation, sécurité incendie, etc.) et de prestations externalisées.</a:t>
            </a: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Suivi du plan de maintenance préventive en collaboration avec le responsable du patrimoine de l’association</a:t>
            </a:r>
          </a:p>
          <a:p>
            <a:pPr marL="628650" lvl="1" indent="-171450">
              <a:buFont typeface="Arial" panose="020B0604020202020204" pitchFamily="34" charset="0"/>
              <a:buChar char="•"/>
            </a:pPr>
            <a:r>
              <a:rPr lang="fr-FR" sz="1000" dirty="0">
                <a:ea typeface="Times New Roman" panose="02020603050405020304" pitchFamily="18" charset="0"/>
                <a:cs typeface="Times New Roman" panose="02020603050405020304" pitchFamily="18" charset="0"/>
              </a:rPr>
              <a:t>Gestion et planification des transports des personnes accompagnées sur l’établissement</a:t>
            </a:r>
            <a:endParaRPr lang="fr-FR" sz="1000" dirty="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fr-FR" sz="1000" dirty="0">
                <a:ea typeface="Times New Roman" panose="02020603050405020304" pitchFamily="18" charset="0"/>
                <a:cs typeface="Times New Roman" panose="02020603050405020304" pitchFamily="18" charset="0"/>
              </a:rPr>
              <a:t>Gestion et entretien du parc de véhicules de l’établissement</a:t>
            </a:r>
            <a:endParaRPr lang="fr-FR" sz="1000" dirty="0">
              <a:ea typeface="Calibri" panose="020F0502020204030204" pitchFamily="34" charset="0"/>
              <a:cs typeface="Times New Roman" panose="02020603050405020304" pitchFamily="18" charset="0"/>
            </a:endParaRPr>
          </a:p>
          <a:p>
            <a:pPr marL="171450" indent="-171450">
              <a:spcAft>
                <a:spcPts val="0"/>
              </a:spcAft>
              <a:buFont typeface="Wingdings" panose="05000000000000000000" pitchFamily="2" charset="2"/>
              <a:buChar char="v"/>
            </a:pPr>
            <a:r>
              <a:rPr lang="fr-FR" sz="1000" b="1" i="1" dirty="0">
                <a:solidFill>
                  <a:srgbClr val="002060"/>
                </a:solidFill>
                <a:ea typeface="Calibri" panose="020F0502020204030204" pitchFamily="34" charset="0"/>
                <a:cs typeface="Times New Roman" panose="02020603050405020304" pitchFamily="18" charset="0"/>
              </a:rPr>
              <a:t>Gestion des approvisionnements et des commandes</a:t>
            </a:r>
            <a:endParaRPr lang="fr-FR" sz="1000" dirty="0">
              <a:solidFill>
                <a:srgbClr val="002060"/>
              </a:solidFill>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Suivi et gestion des stocks de fournitures, matériels et équipements nécessaires au bon fonctionnement de l’IME.</a:t>
            </a: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Supervision des commandes en lien avec la comptable de l’IME</a:t>
            </a: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Optimisation des coûts liés aux achats et à la logistique.</a:t>
            </a:r>
          </a:p>
          <a:p>
            <a:pPr marL="171450" indent="-171450">
              <a:spcAft>
                <a:spcPts val="0"/>
              </a:spcAft>
              <a:buFont typeface="Wingdings" panose="05000000000000000000" pitchFamily="2" charset="2"/>
              <a:buChar char="v"/>
            </a:pPr>
            <a:r>
              <a:rPr lang="fr-FR" sz="1000" b="1" i="1" dirty="0">
                <a:solidFill>
                  <a:srgbClr val="002060"/>
                </a:solidFill>
                <a:ea typeface="Calibri" panose="020F0502020204030204" pitchFamily="34" charset="0"/>
                <a:cs typeface="Times New Roman" panose="02020603050405020304" pitchFamily="18" charset="0"/>
              </a:rPr>
              <a:t>Sécurité et conformité réglementaire</a:t>
            </a:r>
            <a:endParaRPr lang="fr-FR" sz="1000" dirty="0">
              <a:solidFill>
                <a:srgbClr val="002060"/>
              </a:solidFill>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Veille et mise en conformité de l’IME avec les normes de sécurité et d’accessibilité (hygiène, sécurité incendie, ERP, etc.).</a:t>
            </a: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Suivi des contrôles réglementaires obligatoires (électrique, incendie, etc.).</a:t>
            </a: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Mise à jour et suivi des protocoles de sécurité pour les salariés et les usagers de l’IME.</a:t>
            </a:r>
          </a:p>
          <a:p>
            <a:pPr marL="628650" lvl="1" indent="-171450">
              <a:buFont typeface="Arial" panose="020B0604020202020204" pitchFamily="34" charset="0"/>
              <a:buChar char="•"/>
            </a:pPr>
            <a:r>
              <a:rPr lang="fr-FR" sz="1000" dirty="0">
                <a:ea typeface="Calibri" panose="020F0502020204030204" pitchFamily="34" charset="0"/>
                <a:cs typeface="Times New Roman" panose="02020603050405020304" pitchFamily="18" charset="0"/>
              </a:rPr>
              <a:t>Sensibilisation des équipes aux bonnes pratiques en matière de sécurité et d’environnement.</a:t>
            </a:r>
          </a:p>
          <a:p>
            <a:pPr>
              <a:lnSpc>
                <a:spcPct val="107000"/>
              </a:lnSpc>
              <a:spcAft>
                <a:spcPts val="0"/>
              </a:spcAft>
            </a:pPr>
            <a:endParaRPr lang="fr-FR" sz="1000" dirty="0">
              <a:ea typeface="Calibri" panose="020F0502020204030204" pitchFamily="34" charset="0"/>
              <a:cs typeface="Times New Roman" panose="02020603050405020304" pitchFamily="18" charset="0"/>
            </a:endParaRPr>
          </a:p>
          <a:p>
            <a:pPr>
              <a:lnSpc>
                <a:spcPct val="107000"/>
              </a:lnSpc>
              <a:spcAft>
                <a:spcPts val="0"/>
              </a:spcAft>
            </a:pPr>
            <a:r>
              <a:rPr lang="fr-FR" sz="1000" b="1" dirty="0">
                <a:solidFill>
                  <a:srgbClr val="002060"/>
                </a:solidFill>
                <a:ea typeface="Calibri" panose="020F0502020204030204" pitchFamily="34" charset="0"/>
                <a:cs typeface="Times New Roman" panose="02020603050405020304" pitchFamily="18" charset="0"/>
              </a:rPr>
              <a:t>Profil : </a:t>
            </a:r>
          </a:p>
          <a:p>
            <a:pPr>
              <a:lnSpc>
                <a:spcPct val="107000"/>
              </a:lnSpc>
              <a:spcAft>
                <a:spcPts val="0"/>
              </a:spcAft>
            </a:pPr>
            <a:r>
              <a:rPr lang="fr-FR" sz="1000" dirty="0">
                <a:ea typeface="Calibri" panose="020F0502020204030204" pitchFamily="34" charset="0"/>
                <a:cs typeface="Times New Roman" panose="02020603050405020304" pitchFamily="18" charset="0"/>
              </a:rPr>
              <a:t>Formation minimum bac+2/3 en gestion technique, </a:t>
            </a:r>
            <a:r>
              <a:rPr lang="fr-FR" sz="1000" dirty="0" err="1">
                <a:ea typeface="Calibri" panose="020F0502020204030204" pitchFamily="34" charset="0"/>
                <a:cs typeface="Times New Roman" panose="02020603050405020304" pitchFamily="18" charset="0"/>
              </a:rPr>
              <a:t>QHSE</a:t>
            </a:r>
            <a:r>
              <a:rPr lang="fr-FR" sz="1000" dirty="0">
                <a:ea typeface="Calibri" panose="020F0502020204030204" pitchFamily="34" charset="0"/>
                <a:cs typeface="Times New Roman" panose="02020603050405020304" pitchFamily="18" charset="0"/>
              </a:rPr>
              <a:t>.</a:t>
            </a:r>
          </a:p>
          <a:p>
            <a:pPr>
              <a:lnSpc>
                <a:spcPct val="107000"/>
              </a:lnSpc>
              <a:spcAft>
                <a:spcPts val="0"/>
              </a:spcAft>
            </a:pPr>
            <a:r>
              <a:rPr lang="fr-FR" sz="1000" dirty="0">
                <a:ea typeface="Calibri" panose="020F0502020204030204" pitchFamily="34" charset="0"/>
                <a:cs typeface="Times New Roman" panose="02020603050405020304" pitchFamily="18" charset="0"/>
              </a:rPr>
              <a:t>Expérience d’au moins 3 ans sur un poste similaire</a:t>
            </a:r>
          </a:p>
          <a:p>
            <a:pPr algn="just"/>
            <a:r>
              <a:rPr lang="fr-FR" sz="1000" b="1" spc="-25" dirty="0">
                <a:solidFill>
                  <a:srgbClr val="002060"/>
                </a:solidFill>
                <a:ea typeface="Times New Roman" panose="02020603050405020304" pitchFamily="18" charset="0"/>
              </a:rPr>
              <a:t>Ce que l’association peut vous apporter :</a:t>
            </a:r>
          </a:p>
          <a:p>
            <a:pPr algn="just"/>
            <a:r>
              <a:rPr lang="fr-FR" sz="1000" spc="-25" dirty="0">
                <a:ea typeface="Times New Roman" panose="02020603050405020304" pitchFamily="18" charset="0"/>
              </a:rPr>
              <a:t>Rémunération à partir de 40 K€ selon expérience</a:t>
            </a:r>
            <a:endParaRPr lang="fr-FR" sz="1000" dirty="0">
              <a:ea typeface="Times New Roman" panose="02020603050405020304" pitchFamily="18" charset="0"/>
            </a:endParaRPr>
          </a:p>
          <a:p>
            <a:pPr lvl="0" fontAlgn="base"/>
            <a:r>
              <a:rPr lang="fr-FR" sz="1000" spc="-25" dirty="0">
                <a:ea typeface="Times New Roman" panose="02020603050405020304" pitchFamily="18" charset="0"/>
              </a:rPr>
              <a:t>Un cadre responsabilisant qui donne de l’autonomie et offre la possibilité d’évoluer</a:t>
            </a:r>
          </a:p>
          <a:p>
            <a:pPr lvl="0" fontAlgn="base"/>
            <a:r>
              <a:rPr lang="fr-FR" sz="1000" spc="-25" dirty="0">
                <a:ea typeface="Times New Roman" panose="02020603050405020304" pitchFamily="18" charset="0"/>
              </a:rPr>
              <a:t>Des avantages sociaux : 9 jours de congés trimestriels, Mutuelle, plateforme de covoiturage</a:t>
            </a:r>
            <a:endParaRPr lang="fr-FR" sz="1000" dirty="0">
              <a:ea typeface="Times New Roman" panose="02020603050405020304" pitchFamily="18" charset="0"/>
            </a:endParaRPr>
          </a:p>
          <a:p>
            <a:pPr fontAlgn="base"/>
            <a:endParaRPr lang="fr-FR" sz="1000" b="1" i="1" spc="-25" dirty="0">
              <a:solidFill>
                <a:srgbClr val="0070C0"/>
              </a:solidFill>
              <a:ea typeface="Times New Roman" panose="02020603050405020304" pitchFamily="18" charset="0"/>
            </a:endParaRPr>
          </a:p>
          <a:p>
            <a:pPr fontAlgn="base"/>
            <a:r>
              <a:rPr lang="fr-FR" sz="1000" b="1" i="1" spc="-25" dirty="0">
                <a:solidFill>
                  <a:srgbClr val="0070C0"/>
                </a:solidFill>
                <a:ea typeface="Times New Roman" panose="02020603050405020304" pitchFamily="18" charset="0"/>
              </a:rPr>
              <a:t>Nos offres d’emploi sont ouvertes à toutes et tous car nous croyons que la diversité des profils est un élément essentiel pour une vie d’équipe </a:t>
            </a:r>
            <a:r>
              <a:rPr lang="fr-FR" sz="1000" spc="-25" dirty="0">
                <a:ea typeface="Times New Roman" panose="02020603050405020304" pitchFamily="18" charset="0"/>
              </a:rPr>
              <a:t>!</a:t>
            </a:r>
            <a:endParaRPr lang="fr-FR" sz="1000" b="1" spc="-25" dirty="0">
              <a:ea typeface="Times New Roman" panose="02020603050405020304" pitchFamily="18" charset="0"/>
            </a:endParaRPr>
          </a:p>
          <a:p>
            <a:pPr>
              <a:lnSpc>
                <a:spcPct val="107000"/>
              </a:lnSpc>
              <a:spcAft>
                <a:spcPts val="0"/>
              </a:spcAft>
            </a:pPr>
            <a:endParaRPr lang="fr-FR" sz="1000" dirty="0">
              <a:effectLst/>
              <a:ea typeface="Calibri" panose="020F0502020204030204" pitchFamily="34" charset="0"/>
              <a:cs typeface="Times New Roman" panose="02020603050405020304" pitchFamily="18" charset="0"/>
            </a:endParaRPr>
          </a:p>
        </p:txBody>
      </p:sp>
      <p:sp>
        <p:nvSpPr>
          <p:cNvPr id="19" name="Rectangle : avec coins arrondis en diagonale 18">
            <a:extLst>
              <a:ext uri="{FF2B5EF4-FFF2-40B4-BE49-F238E27FC236}">
                <a16:creationId xmlns:a16="http://schemas.microsoft.com/office/drawing/2014/main" id="{94D28455-3787-41A7-AB39-40212CD55219}"/>
              </a:ext>
            </a:extLst>
          </p:cNvPr>
          <p:cNvSpPr/>
          <p:nvPr/>
        </p:nvSpPr>
        <p:spPr>
          <a:xfrm>
            <a:off x="7182263" y="6486127"/>
            <a:ext cx="977726" cy="225988"/>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21" name="ZoneTexte 20">
            <a:extLst>
              <a:ext uri="{FF2B5EF4-FFF2-40B4-BE49-F238E27FC236}">
                <a16:creationId xmlns:a16="http://schemas.microsoft.com/office/drawing/2014/main" id="{81280909-0F15-4BCD-95DC-78635E106212}"/>
              </a:ext>
            </a:extLst>
          </p:cNvPr>
          <p:cNvSpPr txBox="1"/>
          <p:nvPr/>
        </p:nvSpPr>
        <p:spPr>
          <a:xfrm>
            <a:off x="8310517" y="6447290"/>
            <a:ext cx="3160184" cy="276999"/>
          </a:xfrm>
          <a:prstGeom prst="rect">
            <a:avLst/>
          </a:prstGeom>
          <a:noFill/>
        </p:spPr>
        <p:txBody>
          <a:bodyPr wrap="square">
            <a:spAutoFit/>
          </a:bodyPr>
          <a:lstStyle/>
          <a:p>
            <a:r>
              <a:rPr lang="fr-FR" sz="1200" b="1" spc="-25" dirty="0">
                <a:solidFill>
                  <a:schemeClr val="tx1"/>
                </a:solidFill>
                <a:effectLst/>
                <a:ea typeface="Times New Roman" panose="02020603050405020304" pitchFamily="18" charset="0"/>
              </a:rPr>
              <a:t>Adresse mail : ime.parade@amsp.fr</a:t>
            </a:r>
            <a:endParaRPr lang="fr-FR" sz="1200" u="sng" dirty="0">
              <a:solidFill>
                <a:srgbClr val="0070C0"/>
              </a:solidFill>
            </a:endParaRPr>
          </a:p>
        </p:txBody>
      </p:sp>
      <p:sp>
        <p:nvSpPr>
          <p:cNvPr id="22" name="ZoneTexte 21">
            <a:extLst>
              <a:ext uri="{FF2B5EF4-FFF2-40B4-BE49-F238E27FC236}">
                <a16:creationId xmlns:a16="http://schemas.microsoft.com/office/drawing/2014/main" id="{660B8E34-38B8-4C9D-B482-959478F6FF63}"/>
              </a:ext>
            </a:extLst>
          </p:cNvPr>
          <p:cNvSpPr txBox="1"/>
          <p:nvPr/>
        </p:nvSpPr>
        <p:spPr>
          <a:xfrm>
            <a:off x="4737345" y="220108"/>
            <a:ext cx="3103308" cy="523220"/>
          </a:xfrm>
          <a:prstGeom prst="rect">
            <a:avLst/>
          </a:prstGeom>
          <a:noFill/>
        </p:spPr>
        <p:txBody>
          <a:bodyPr wrap="square">
            <a:spAutoFit/>
          </a:bodyPr>
          <a:lstStyle/>
          <a:p>
            <a:pPr algn="l"/>
            <a:r>
              <a:rPr lang="fr-FR" sz="1400" b="1" dirty="0">
                <a:solidFill>
                  <a:srgbClr val="002060"/>
                </a:solidFill>
              </a:rPr>
              <a:t>Responsable des Service Généraux</a:t>
            </a:r>
          </a:p>
          <a:p>
            <a:pPr algn="l"/>
            <a:r>
              <a:rPr lang="fr-FR" sz="1400" b="1" dirty="0">
                <a:solidFill>
                  <a:srgbClr val="002060"/>
                </a:solidFill>
              </a:rPr>
              <a:t>En établissement médico-social F/H</a:t>
            </a:r>
            <a:endParaRPr lang="fr-FR" sz="1400" b="1" kern="1200" dirty="0">
              <a:solidFill>
                <a:srgbClr val="002060"/>
              </a:solidFill>
              <a:effectLst/>
              <a:latin typeface="+mn-lt"/>
              <a:ea typeface="+mn-ea"/>
              <a:cs typeface="+mn-cs"/>
            </a:endParaRPr>
          </a:p>
        </p:txBody>
      </p: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TotalTime>
  <Words>635</Words>
  <Application>Microsoft Office PowerPoint</Application>
  <PresentationFormat>Grand écran</PresentationFormat>
  <Paragraphs>49</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28</cp:revision>
  <dcterms:created xsi:type="dcterms:W3CDTF">2024-03-27T14:53:47Z</dcterms:created>
  <dcterms:modified xsi:type="dcterms:W3CDTF">2025-04-03T13:12:14Z</dcterms:modified>
</cp:coreProperties>
</file>