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Lst>
  <p:sldSz cx="12192000" cy="6858000"/>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6296"/>
  </p:normalViewPr>
  <p:slideViewPr>
    <p:cSldViewPr snapToGrid="0" showGuides="1">
      <p:cViewPr varScale="1">
        <p:scale>
          <a:sx n="86" d="100"/>
          <a:sy n="86" d="100"/>
        </p:scale>
        <p:origin x="533"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A07160-3BD8-7A78-5A2D-5C092F371FBD}"/>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B2F22FFC-B752-2A90-223F-384572CF65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E4DA4F48-7288-0D79-62C4-A8D67843958C}"/>
              </a:ext>
            </a:extLst>
          </p:cNvPr>
          <p:cNvSpPr>
            <a:spLocks noGrp="1"/>
          </p:cNvSpPr>
          <p:nvPr>
            <p:ph type="dt" sz="half" idx="10"/>
          </p:nvPr>
        </p:nvSpPr>
        <p:spPr/>
        <p:txBody>
          <a:bodyPr/>
          <a:lstStyle/>
          <a:p>
            <a:fld id="{0AA225C2-7AA8-894B-A9C2-F9D2DE078612}" type="datetimeFigureOut">
              <a:rPr lang="fr-FR" smtClean="0"/>
              <a:t>06/03/2025</a:t>
            </a:fld>
            <a:endParaRPr lang="fr-FR"/>
          </a:p>
        </p:txBody>
      </p:sp>
      <p:sp>
        <p:nvSpPr>
          <p:cNvPr id="5" name="Espace réservé du pied de page 4">
            <a:extLst>
              <a:ext uri="{FF2B5EF4-FFF2-40B4-BE49-F238E27FC236}">
                <a16:creationId xmlns:a16="http://schemas.microsoft.com/office/drawing/2014/main" id="{3178A3E1-513F-B552-476F-99BAD687CD7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C049CD3-A0C8-7CF1-4268-7D43F675A5DE}"/>
              </a:ext>
            </a:extLst>
          </p:cNvPr>
          <p:cNvSpPr>
            <a:spLocks noGrp="1"/>
          </p:cNvSpPr>
          <p:nvPr>
            <p:ph type="sldNum" sz="quarter" idx="12"/>
          </p:nvPr>
        </p:nvSpPr>
        <p:spPr/>
        <p:txBody>
          <a:bodyPr/>
          <a:lstStyle/>
          <a:p>
            <a:fld id="{BBD5BC46-1F3D-9B4D-953B-E68D0FC5DEE5}" type="slidenum">
              <a:rPr lang="fr-FR" smtClean="0"/>
              <a:t>‹N°›</a:t>
            </a:fld>
            <a:endParaRPr lang="fr-FR"/>
          </a:p>
        </p:txBody>
      </p:sp>
    </p:spTree>
    <p:extLst>
      <p:ext uri="{BB962C8B-B14F-4D97-AF65-F5344CB8AC3E}">
        <p14:creationId xmlns:p14="http://schemas.microsoft.com/office/powerpoint/2010/main" val="35089475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5AAD12D-C5ED-88E4-54C7-3D994B53D773}"/>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EF951529-F1ED-7B1B-BDA4-C70CB600F96F}"/>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F3A2DE4-4B1E-C04B-8630-7163901BBD66}"/>
              </a:ext>
            </a:extLst>
          </p:cNvPr>
          <p:cNvSpPr>
            <a:spLocks noGrp="1"/>
          </p:cNvSpPr>
          <p:nvPr>
            <p:ph type="dt" sz="half" idx="10"/>
          </p:nvPr>
        </p:nvSpPr>
        <p:spPr/>
        <p:txBody>
          <a:bodyPr/>
          <a:lstStyle/>
          <a:p>
            <a:fld id="{0AA225C2-7AA8-894B-A9C2-F9D2DE078612}" type="datetimeFigureOut">
              <a:rPr lang="fr-FR" smtClean="0"/>
              <a:t>06/03/2025</a:t>
            </a:fld>
            <a:endParaRPr lang="fr-FR"/>
          </a:p>
        </p:txBody>
      </p:sp>
      <p:sp>
        <p:nvSpPr>
          <p:cNvPr id="5" name="Espace réservé du pied de page 4">
            <a:extLst>
              <a:ext uri="{FF2B5EF4-FFF2-40B4-BE49-F238E27FC236}">
                <a16:creationId xmlns:a16="http://schemas.microsoft.com/office/drawing/2014/main" id="{421C5997-FC0E-B343-DFCE-827746B4B60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50DF346-CF4E-4213-9837-85889D3B2EF9}"/>
              </a:ext>
            </a:extLst>
          </p:cNvPr>
          <p:cNvSpPr>
            <a:spLocks noGrp="1"/>
          </p:cNvSpPr>
          <p:nvPr>
            <p:ph type="sldNum" sz="quarter" idx="12"/>
          </p:nvPr>
        </p:nvSpPr>
        <p:spPr/>
        <p:txBody>
          <a:bodyPr/>
          <a:lstStyle/>
          <a:p>
            <a:fld id="{BBD5BC46-1F3D-9B4D-953B-E68D0FC5DEE5}" type="slidenum">
              <a:rPr lang="fr-FR" smtClean="0"/>
              <a:t>‹N°›</a:t>
            </a:fld>
            <a:endParaRPr lang="fr-FR"/>
          </a:p>
        </p:txBody>
      </p:sp>
    </p:spTree>
    <p:extLst>
      <p:ext uri="{BB962C8B-B14F-4D97-AF65-F5344CB8AC3E}">
        <p14:creationId xmlns:p14="http://schemas.microsoft.com/office/powerpoint/2010/main" val="36973567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F0FAF14D-25F9-C793-17BB-C35B157821F6}"/>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64658E9F-82E4-02F2-A4E5-680BE5E4B9B7}"/>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316E6B5-C915-B0D2-B49D-18FC874D9647}"/>
              </a:ext>
            </a:extLst>
          </p:cNvPr>
          <p:cNvSpPr>
            <a:spLocks noGrp="1"/>
          </p:cNvSpPr>
          <p:nvPr>
            <p:ph type="dt" sz="half" idx="10"/>
          </p:nvPr>
        </p:nvSpPr>
        <p:spPr/>
        <p:txBody>
          <a:bodyPr/>
          <a:lstStyle/>
          <a:p>
            <a:fld id="{0AA225C2-7AA8-894B-A9C2-F9D2DE078612}" type="datetimeFigureOut">
              <a:rPr lang="fr-FR" smtClean="0"/>
              <a:t>06/03/2025</a:t>
            </a:fld>
            <a:endParaRPr lang="fr-FR"/>
          </a:p>
        </p:txBody>
      </p:sp>
      <p:sp>
        <p:nvSpPr>
          <p:cNvPr id="5" name="Espace réservé du pied de page 4">
            <a:extLst>
              <a:ext uri="{FF2B5EF4-FFF2-40B4-BE49-F238E27FC236}">
                <a16:creationId xmlns:a16="http://schemas.microsoft.com/office/drawing/2014/main" id="{6F45307B-F1F2-5851-B83D-3235773C30F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D13D3A8-BC93-5734-6C9D-F4B6027E138F}"/>
              </a:ext>
            </a:extLst>
          </p:cNvPr>
          <p:cNvSpPr>
            <a:spLocks noGrp="1"/>
          </p:cNvSpPr>
          <p:nvPr>
            <p:ph type="sldNum" sz="quarter" idx="12"/>
          </p:nvPr>
        </p:nvSpPr>
        <p:spPr/>
        <p:txBody>
          <a:bodyPr/>
          <a:lstStyle/>
          <a:p>
            <a:fld id="{BBD5BC46-1F3D-9B4D-953B-E68D0FC5DEE5}" type="slidenum">
              <a:rPr lang="fr-FR" smtClean="0"/>
              <a:t>‹N°›</a:t>
            </a:fld>
            <a:endParaRPr lang="fr-FR"/>
          </a:p>
        </p:txBody>
      </p:sp>
    </p:spTree>
    <p:extLst>
      <p:ext uri="{BB962C8B-B14F-4D97-AF65-F5344CB8AC3E}">
        <p14:creationId xmlns:p14="http://schemas.microsoft.com/office/powerpoint/2010/main" val="23142174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1856F6-96DA-4432-ED89-0AF0CC9DB277}"/>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0B69BFF1-3DF6-34F1-8541-36EC93997AD7}"/>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FC5696C-22D8-97F2-435A-B78690A919D6}"/>
              </a:ext>
            </a:extLst>
          </p:cNvPr>
          <p:cNvSpPr>
            <a:spLocks noGrp="1"/>
          </p:cNvSpPr>
          <p:nvPr>
            <p:ph type="dt" sz="half" idx="10"/>
          </p:nvPr>
        </p:nvSpPr>
        <p:spPr/>
        <p:txBody>
          <a:bodyPr/>
          <a:lstStyle/>
          <a:p>
            <a:fld id="{0AA225C2-7AA8-894B-A9C2-F9D2DE078612}" type="datetimeFigureOut">
              <a:rPr lang="fr-FR" smtClean="0"/>
              <a:t>06/03/2025</a:t>
            </a:fld>
            <a:endParaRPr lang="fr-FR"/>
          </a:p>
        </p:txBody>
      </p:sp>
      <p:sp>
        <p:nvSpPr>
          <p:cNvPr id="5" name="Espace réservé du pied de page 4">
            <a:extLst>
              <a:ext uri="{FF2B5EF4-FFF2-40B4-BE49-F238E27FC236}">
                <a16:creationId xmlns:a16="http://schemas.microsoft.com/office/drawing/2014/main" id="{750B4837-EF61-8887-9197-19AFE7E5B3D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005AFF4-3D21-0555-1D8B-E20881752BA8}"/>
              </a:ext>
            </a:extLst>
          </p:cNvPr>
          <p:cNvSpPr>
            <a:spLocks noGrp="1"/>
          </p:cNvSpPr>
          <p:nvPr>
            <p:ph type="sldNum" sz="quarter" idx="12"/>
          </p:nvPr>
        </p:nvSpPr>
        <p:spPr/>
        <p:txBody>
          <a:bodyPr/>
          <a:lstStyle/>
          <a:p>
            <a:fld id="{BBD5BC46-1F3D-9B4D-953B-E68D0FC5DEE5}" type="slidenum">
              <a:rPr lang="fr-FR" smtClean="0"/>
              <a:t>‹N°›</a:t>
            </a:fld>
            <a:endParaRPr lang="fr-FR"/>
          </a:p>
        </p:txBody>
      </p:sp>
    </p:spTree>
    <p:extLst>
      <p:ext uri="{BB962C8B-B14F-4D97-AF65-F5344CB8AC3E}">
        <p14:creationId xmlns:p14="http://schemas.microsoft.com/office/powerpoint/2010/main" val="7547700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602132F-45E2-6B95-5490-36A852F7948F}"/>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7B0416CB-53B5-DF38-3A0E-0A8A2525F13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6590460A-7048-3ABE-BE38-070472944130}"/>
              </a:ext>
            </a:extLst>
          </p:cNvPr>
          <p:cNvSpPr>
            <a:spLocks noGrp="1"/>
          </p:cNvSpPr>
          <p:nvPr>
            <p:ph type="dt" sz="half" idx="10"/>
          </p:nvPr>
        </p:nvSpPr>
        <p:spPr/>
        <p:txBody>
          <a:bodyPr/>
          <a:lstStyle/>
          <a:p>
            <a:fld id="{0AA225C2-7AA8-894B-A9C2-F9D2DE078612}" type="datetimeFigureOut">
              <a:rPr lang="fr-FR" smtClean="0"/>
              <a:t>06/03/2025</a:t>
            </a:fld>
            <a:endParaRPr lang="fr-FR"/>
          </a:p>
        </p:txBody>
      </p:sp>
      <p:sp>
        <p:nvSpPr>
          <p:cNvPr id="5" name="Espace réservé du pied de page 4">
            <a:extLst>
              <a:ext uri="{FF2B5EF4-FFF2-40B4-BE49-F238E27FC236}">
                <a16:creationId xmlns:a16="http://schemas.microsoft.com/office/drawing/2014/main" id="{626878C2-D24B-E818-9722-000E14E657B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97128F9-C2B1-77A8-FA6E-681F4F2BF678}"/>
              </a:ext>
            </a:extLst>
          </p:cNvPr>
          <p:cNvSpPr>
            <a:spLocks noGrp="1"/>
          </p:cNvSpPr>
          <p:nvPr>
            <p:ph type="sldNum" sz="quarter" idx="12"/>
          </p:nvPr>
        </p:nvSpPr>
        <p:spPr/>
        <p:txBody>
          <a:bodyPr/>
          <a:lstStyle/>
          <a:p>
            <a:fld id="{BBD5BC46-1F3D-9B4D-953B-E68D0FC5DEE5}" type="slidenum">
              <a:rPr lang="fr-FR" smtClean="0"/>
              <a:t>‹N°›</a:t>
            </a:fld>
            <a:endParaRPr lang="fr-FR"/>
          </a:p>
        </p:txBody>
      </p:sp>
    </p:spTree>
    <p:extLst>
      <p:ext uri="{BB962C8B-B14F-4D97-AF65-F5344CB8AC3E}">
        <p14:creationId xmlns:p14="http://schemas.microsoft.com/office/powerpoint/2010/main" val="2402394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00271A7-F70B-0F3C-5E92-EE6D83811BA4}"/>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13BE3657-FCD0-EB71-0779-F0B0AE3FC60B}"/>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98C4E9BB-B7AF-0201-8143-F24D29392D4E}"/>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F9926453-142D-C656-6B8E-BB1B69AB4734}"/>
              </a:ext>
            </a:extLst>
          </p:cNvPr>
          <p:cNvSpPr>
            <a:spLocks noGrp="1"/>
          </p:cNvSpPr>
          <p:nvPr>
            <p:ph type="dt" sz="half" idx="10"/>
          </p:nvPr>
        </p:nvSpPr>
        <p:spPr/>
        <p:txBody>
          <a:bodyPr/>
          <a:lstStyle/>
          <a:p>
            <a:fld id="{0AA225C2-7AA8-894B-A9C2-F9D2DE078612}" type="datetimeFigureOut">
              <a:rPr lang="fr-FR" smtClean="0"/>
              <a:t>06/03/2025</a:t>
            </a:fld>
            <a:endParaRPr lang="fr-FR"/>
          </a:p>
        </p:txBody>
      </p:sp>
      <p:sp>
        <p:nvSpPr>
          <p:cNvPr id="6" name="Espace réservé du pied de page 5">
            <a:extLst>
              <a:ext uri="{FF2B5EF4-FFF2-40B4-BE49-F238E27FC236}">
                <a16:creationId xmlns:a16="http://schemas.microsoft.com/office/drawing/2014/main" id="{7711197A-0E23-91A8-660E-F9301A714C8B}"/>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2B330B9A-CEBF-E8D1-090F-4DFAF988E0D7}"/>
              </a:ext>
            </a:extLst>
          </p:cNvPr>
          <p:cNvSpPr>
            <a:spLocks noGrp="1"/>
          </p:cNvSpPr>
          <p:nvPr>
            <p:ph type="sldNum" sz="quarter" idx="12"/>
          </p:nvPr>
        </p:nvSpPr>
        <p:spPr/>
        <p:txBody>
          <a:bodyPr/>
          <a:lstStyle/>
          <a:p>
            <a:fld id="{BBD5BC46-1F3D-9B4D-953B-E68D0FC5DEE5}" type="slidenum">
              <a:rPr lang="fr-FR" smtClean="0"/>
              <a:t>‹N°›</a:t>
            </a:fld>
            <a:endParaRPr lang="fr-FR"/>
          </a:p>
        </p:txBody>
      </p:sp>
    </p:spTree>
    <p:extLst>
      <p:ext uri="{BB962C8B-B14F-4D97-AF65-F5344CB8AC3E}">
        <p14:creationId xmlns:p14="http://schemas.microsoft.com/office/powerpoint/2010/main" val="12097877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150435-59EC-D7BC-B260-94D3B2371C13}"/>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D8B352A8-DC46-F907-E69F-2F9CB77C20E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E364150B-1F57-83EC-6CE9-D752738E0D30}"/>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14710D23-5B09-4EC4-670A-44E6ED62307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44E37575-84BB-13BA-FEB2-E2AC9340D12C}"/>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B578AE5C-B229-EF5F-4EF2-D6A8056C2906}"/>
              </a:ext>
            </a:extLst>
          </p:cNvPr>
          <p:cNvSpPr>
            <a:spLocks noGrp="1"/>
          </p:cNvSpPr>
          <p:nvPr>
            <p:ph type="dt" sz="half" idx="10"/>
          </p:nvPr>
        </p:nvSpPr>
        <p:spPr/>
        <p:txBody>
          <a:bodyPr/>
          <a:lstStyle/>
          <a:p>
            <a:fld id="{0AA225C2-7AA8-894B-A9C2-F9D2DE078612}" type="datetimeFigureOut">
              <a:rPr lang="fr-FR" smtClean="0"/>
              <a:t>06/03/2025</a:t>
            </a:fld>
            <a:endParaRPr lang="fr-FR"/>
          </a:p>
        </p:txBody>
      </p:sp>
      <p:sp>
        <p:nvSpPr>
          <p:cNvPr id="8" name="Espace réservé du pied de page 7">
            <a:extLst>
              <a:ext uri="{FF2B5EF4-FFF2-40B4-BE49-F238E27FC236}">
                <a16:creationId xmlns:a16="http://schemas.microsoft.com/office/drawing/2014/main" id="{36BB1768-88DF-F744-438A-3D4AA7279873}"/>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FDDA6464-B466-A211-E6F2-2C3636357F2F}"/>
              </a:ext>
            </a:extLst>
          </p:cNvPr>
          <p:cNvSpPr>
            <a:spLocks noGrp="1"/>
          </p:cNvSpPr>
          <p:nvPr>
            <p:ph type="sldNum" sz="quarter" idx="12"/>
          </p:nvPr>
        </p:nvSpPr>
        <p:spPr/>
        <p:txBody>
          <a:bodyPr/>
          <a:lstStyle/>
          <a:p>
            <a:fld id="{BBD5BC46-1F3D-9B4D-953B-E68D0FC5DEE5}" type="slidenum">
              <a:rPr lang="fr-FR" smtClean="0"/>
              <a:t>‹N°›</a:t>
            </a:fld>
            <a:endParaRPr lang="fr-FR"/>
          </a:p>
        </p:txBody>
      </p:sp>
    </p:spTree>
    <p:extLst>
      <p:ext uri="{BB962C8B-B14F-4D97-AF65-F5344CB8AC3E}">
        <p14:creationId xmlns:p14="http://schemas.microsoft.com/office/powerpoint/2010/main" val="2092395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696E4D9-49A4-70B4-0EE7-1F1306CBF5F8}"/>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04B11E14-0CD6-EB9D-952F-59F2A10C5C2C}"/>
              </a:ext>
            </a:extLst>
          </p:cNvPr>
          <p:cNvSpPr>
            <a:spLocks noGrp="1"/>
          </p:cNvSpPr>
          <p:nvPr>
            <p:ph type="dt" sz="half" idx="10"/>
          </p:nvPr>
        </p:nvSpPr>
        <p:spPr/>
        <p:txBody>
          <a:bodyPr/>
          <a:lstStyle/>
          <a:p>
            <a:fld id="{0AA225C2-7AA8-894B-A9C2-F9D2DE078612}" type="datetimeFigureOut">
              <a:rPr lang="fr-FR" smtClean="0"/>
              <a:t>06/03/2025</a:t>
            </a:fld>
            <a:endParaRPr lang="fr-FR"/>
          </a:p>
        </p:txBody>
      </p:sp>
      <p:sp>
        <p:nvSpPr>
          <p:cNvPr id="4" name="Espace réservé du pied de page 3">
            <a:extLst>
              <a:ext uri="{FF2B5EF4-FFF2-40B4-BE49-F238E27FC236}">
                <a16:creationId xmlns:a16="http://schemas.microsoft.com/office/drawing/2014/main" id="{4D84CD95-EE6D-6B90-109F-F0C6ABCB5D40}"/>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EA6DAB9A-0B41-D364-5443-6378786CA856}"/>
              </a:ext>
            </a:extLst>
          </p:cNvPr>
          <p:cNvSpPr>
            <a:spLocks noGrp="1"/>
          </p:cNvSpPr>
          <p:nvPr>
            <p:ph type="sldNum" sz="quarter" idx="12"/>
          </p:nvPr>
        </p:nvSpPr>
        <p:spPr/>
        <p:txBody>
          <a:bodyPr/>
          <a:lstStyle/>
          <a:p>
            <a:fld id="{BBD5BC46-1F3D-9B4D-953B-E68D0FC5DEE5}" type="slidenum">
              <a:rPr lang="fr-FR" smtClean="0"/>
              <a:t>‹N°›</a:t>
            </a:fld>
            <a:endParaRPr lang="fr-FR"/>
          </a:p>
        </p:txBody>
      </p:sp>
    </p:spTree>
    <p:extLst>
      <p:ext uri="{BB962C8B-B14F-4D97-AF65-F5344CB8AC3E}">
        <p14:creationId xmlns:p14="http://schemas.microsoft.com/office/powerpoint/2010/main" val="24392918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E7FD9164-39DE-192A-C318-41C1BAD3CA5A}"/>
              </a:ext>
            </a:extLst>
          </p:cNvPr>
          <p:cNvSpPr>
            <a:spLocks noGrp="1"/>
          </p:cNvSpPr>
          <p:nvPr>
            <p:ph type="dt" sz="half" idx="10"/>
          </p:nvPr>
        </p:nvSpPr>
        <p:spPr/>
        <p:txBody>
          <a:bodyPr/>
          <a:lstStyle/>
          <a:p>
            <a:fld id="{0AA225C2-7AA8-894B-A9C2-F9D2DE078612}" type="datetimeFigureOut">
              <a:rPr lang="fr-FR" smtClean="0"/>
              <a:t>06/03/2025</a:t>
            </a:fld>
            <a:endParaRPr lang="fr-FR"/>
          </a:p>
        </p:txBody>
      </p:sp>
      <p:sp>
        <p:nvSpPr>
          <p:cNvPr id="3" name="Espace réservé du pied de page 2">
            <a:extLst>
              <a:ext uri="{FF2B5EF4-FFF2-40B4-BE49-F238E27FC236}">
                <a16:creationId xmlns:a16="http://schemas.microsoft.com/office/drawing/2014/main" id="{A517920E-13EE-1E79-0CDB-6AEE49F4484D}"/>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C9B0741E-A6C3-3E65-2F77-F636CCE79BAF}"/>
              </a:ext>
            </a:extLst>
          </p:cNvPr>
          <p:cNvSpPr>
            <a:spLocks noGrp="1"/>
          </p:cNvSpPr>
          <p:nvPr>
            <p:ph type="sldNum" sz="quarter" idx="12"/>
          </p:nvPr>
        </p:nvSpPr>
        <p:spPr/>
        <p:txBody>
          <a:bodyPr/>
          <a:lstStyle/>
          <a:p>
            <a:fld id="{BBD5BC46-1F3D-9B4D-953B-E68D0FC5DEE5}" type="slidenum">
              <a:rPr lang="fr-FR" smtClean="0"/>
              <a:t>‹N°›</a:t>
            </a:fld>
            <a:endParaRPr lang="fr-FR"/>
          </a:p>
        </p:txBody>
      </p:sp>
    </p:spTree>
    <p:extLst>
      <p:ext uri="{BB962C8B-B14F-4D97-AF65-F5344CB8AC3E}">
        <p14:creationId xmlns:p14="http://schemas.microsoft.com/office/powerpoint/2010/main" val="15417580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1D7A93F-E679-18AE-AAA5-07707BB37DAA}"/>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3C4686DA-E12D-1EAC-BEC2-9EE826A4900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5D7CD10E-024C-7D1B-32CA-7BD837EF8C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A13728C9-2301-580F-480F-B6AA80E62EA8}"/>
              </a:ext>
            </a:extLst>
          </p:cNvPr>
          <p:cNvSpPr>
            <a:spLocks noGrp="1"/>
          </p:cNvSpPr>
          <p:nvPr>
            <p:ph type="dt" sz="half" idx="10"/>
          </p:nvPr>
        </p:nvSpPr>
        <p:spPr/>
        <p:txBody>
          <a:bodyPr/>
          <a:lstStyle/>
          <a:p>
            <a:fld id="{0AA225C2-7AA8-894B-A9C2-F9D2DE078612}" type="datetimeFigureOut">
              <a:rPr lang="fr-FR" smtClean="0"/>
              <a:t>06/03/2025</a:t>
            </a:fld>
            <a:endParaRPr lang="fr-FR"/>
          </a:p>
        </p:txBody>
      </p:sp>
      <p:sp>
        <p:nvSpPr>
          <p:cNvPr id="6" name="Espace réservé du pied de page 5">
            <a:extLst>
              <a:ext uri="{FF2B5EF4-FFF2-40B4-BE49-F238E27FC236}">
                <a16:creationId xmlns:a16="http://schemas.microsoft.com/office/drawing/2014/main" id="{366BCE23-CD08-7167-9360-9A5D3CC5AC2D}"/>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8B0DBF27-A28E-48CE-413B-AAD33A193A3E}"/>
              </a:ext>
            </a:extLst>
          </p:cNvPr>
          <p:cNvSpPr>
            <a:spLocks noGrp="1"/>
          </p:cNvSpPr>
          <p:nvPr>
            <p:ph type="sldNum" sz="quarter" idx="12"/>
          </p:nvPr>
        </p:nvSpPr>
        <p:spPr/>
        <p:txBody>
          <a:bodyPr/>
          <a:lstStyle/>
          <a:p>
            <a:fld id="{BBD5BC46-1F3D-9B4D-953B-E68D0FC5DEE5}" type="slidenum">
              <a:rPr lang="fr-FR" smtClean="0"/>
              <a:t>‹N°›</a:t>
            </a:fld>
            <a:endParaRPr lang="fr-FR"/>
          </a:p>
        </p:txBody>
      </p:sp>
    </p:spTree>
    <p:extLst>
      <p:ext uri="{BB962C8B-B14F-4D97-AF65-F5344CB8AC3E}">
        <p14:creationId xmlns:p14="http://schemas.microsoft.com/office/powerpoint/2010/main" val="470924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A7BA0DA-DCDD-0E9A-E6EB-E0B9C397B132}"/>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516C7D90-7AA9-3D55-5104-45D2A1C6839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95B4EF97-6C43-0F1D-5F98-7B78575F3D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56FCB19B-3E73-AFE0-DCC4-45CFE585F94A}"/>
              </a:ext>
            </a:extLst>
          </p:cNvPr>
          <p:cNvSpPr>
            <a:spLocks noGrp="1"/>
          </p:cNvSpPr>
          <p:nvPr>
            <p:ph type="dt" sz="half" idx="10"/>
          </p:nvPr>
        </p:nvSpPr>
        <p:spPr/>
        <p:txBody>
          <a:bodyPr/>
          <a:lstStyle/>
          <a:p>
            <a:fld id="{0AA225C2-7AA8-894B-A9C2-F9D2DE078612}" type="datetimeFigureOut">
              <a:rPr lang="fr-FR" smtClean="0"/>
              <a:t>06/03/2025</a:t>
            </a:fld>
            <a:endParaRPr lang="fr-FR"/>
          </a:p>
        </p:txBody>
      </p:sp>
      <p:sp>
        <p:nvSpPr>
          <p:cNvPr id="6" name="Espace réservé du pied de page 5">
            <a:extLst>
              <a:ext uri="{FF2B5EF4-FFF2-40B4-BE49-F238E27FC236}">
                <a16:creationId xmlns:a16="http://schemas.microsoft.com/office/drawing/2014/main" id="{1DCC9B4E-7581-6395-8D45-5E98B4845C89}"/>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CE61DA7A-A2C8-E738-5267-90B4DBFF0F22}"/>
              </a:ext>
            </a:extLst>
          </p:cNvPr>
          <p:cNvSpPr>
            <a:spLocks noGrp="1"/>
          </p:cNvSpPr>
          <p:nvPr>
            <p:ph type="sldNum" sz="quarter" idx="12"/>
          </p:nvPr>
        </p:nvSpPr>
        <p:spPr/>
        <p:txBody>
          <a:bodyPr/>
          <a:lstStyle/>
          <a:p>
            <a:fld id="{BBD5BC46-1F3D-9B4D-953B-E68D0FC5DEE5}" type="slidenum">
              <a:rPr lang="fr-FR" smtClean="0"/>
              <a:t>‹N°›</a:t>
            </a:fld>
            <a:endParaRPr lang="fr-FR"/>
          </a:p>
        </p:txBody>
      </p:sp>
    </p:spTree>
    <p:extLst>
      <p:ext uri="{BB962C8B-B14F-4D97-AF65-F5344CB8AC3E}">
        <p14:creationId xmlns:p14="http://schemas.microsoft.com/office/powerpoint/2010/main" val="4051158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7FB703F1-5E52-C7C9-F85B-3DBE17A7771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25CEE6B0-DC74-8C30-3086-42163F29ED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E889594-B240-C13B-C3CF-65829A13E3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AA225C2-7AA8-894B-A9C2-F9D2DE078612}" type="datetimeFigureOut">
              <a:rPr lang="fr-FR" smtClean="0"/>
              <a:t>06/03/2025</a:t>
            </a:fld>
            <a:endParaRPr lang="fr-FR"/>
          </a:p>
        </p:txBody>
      </p:sp>
      <p:sp>
        <p:nvSpPr>
          <p:cNvPr id="5" name="Espace réservé du pied de page 4">
            <a:extLst>
              <a:ext uri="{FF2B5EF4-FFF2-40B4-BE49-F238E27FC236}">
                <a16:creationId xmlns:a16="http://schemas.microsoft.com/office/drawing/2014/main" id="{7B89C622-9ADC-2137-D0F5-C17C1D63D1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36C2239E-70A1-FD77-A909-8EC2A0E3835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BD5BC46-1F3D-9B4D-953B-E68D0FC5DEE5}" type="slidenum">
              <a:rPr lang="fr-FR" smtClean="0"/>
              <a:t>‹N°›</a:t>
            </a:fld>
            <a:endParaRPr lang="fr-FR"/>
          </a:p>
        </p:txBody>
      </p:sp>
    </p:spTree>
    <p:extLst>
      <p:ext uri="{BB962C8B-B14F-4D97-AF65-F5344CB8AC3E}">
        <p14:creationId xmlns:p14="http://schemas.microsoft.com/office/powerpoint/2010/main" val="1748127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hyperlink" Target="http://www.amsp.fr/" TargetMode="Externa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e 9">
            <a:extLst>
              <a:ext uri="{FF2B5EF4-FFF2-40B4-BE49-F238E27FC236}">
                <a16:creationId xmlns:a16="http://schemas.microsoft.com/office/drawing/2014/main" id="{C040B0E2-D4AE-D784-24C5-947A787A2901}"/>
              </a:ext>
            </a:extLst>
          </p:cNvPr>
          <p:cNvGrpSpPr/>
          <p:nvPr/>
        </p:nvGrpSpPr>
        <p:grpSpPr>
          <a:xfrm>
            <a:off x="0" y="14409"/>
            <a:ext cx="4703623" cy="6843591"/>
            <a:chOff x="0" y="11846"/>
            <a:chExt cx="4703623" cy="6843591"/>
          </a:xfrm>
        </p:grpSpPr>
        <p:pic>
          <p:nvPicPr>
            <p:cNvPr id="4" name="Image 3" descr="Une image contenant texte, Police, logo, Graphique&#10;&#10;Description générée automatiquement">
              <a:extLst>
                <a:ext uri="{FF2B5EF4-FFF2-40B4-BE49-F238E27FC236}">
                  <a16:creationId xmlns:a16="http://schemas.microsoft.com/office/drawing/2014/main" id="{DC37137C-6691-77F0-1111-42D3388D32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846"/>
              <a:ext cx="3150114" cy="1261326"/>
            </a:xfrm>
            <a:prstGeom prst="rect">
              <a:avLst/>
            </a:prstGeom>
          </p:spPr>
        </p:pic>
        <p:pic>
          <p:nvPicPr>
            <p:cNvPr id="5" name="Image 4" descr="Une image contenant blanc, conception&#10;&#10;Description générée automatiquement">
              <a:extLst>
                <a:ext uri="{FF2B5EF4-FFF2-40B4-BE49-F238E27FC236}">
                  <a16:creationId xmlns:a16="http://schemas.microsoft.com/office/drawing/2014/main" id="{9606A8CF-D9FA-3A12-C68D-18040232FC8B}"/>
                </a:ext>
              </a:extLst>
            </p:cNvPr>
            <p:cNvPicPr>
              <a:picLocks noChangeAspect="1"/>
            </p:cNvPicPr>
            <p:nvPr/>
          </p:nvPicPr>
          <p:blipFill rotWithShape="1">
            <a:blip r:embed="rId3">
              <a:extLst>
                <a:ext uri="{28A0092B-C50C-407E-A947-70E740481C1C}">
                  <a14:useLocalDpi xmlns:a14="http://schemas.microsoft.com/office/drawing/2010/main" val="0"/>
                </a:ext>
              </a:extLst>
            </a:blip>
            <a:srcRect l="17656" r="34881"/>
            <a:stretch/>
          </p:blipFill>
          <p:spPr>
            <a:xfrm>
              <a:off x="0" y="1139427"/>
              <a:ext cx="4703623" cy="5716010"/>
            </a:xfrm>
            <a:prstGeom prst="rect">
              <a:avLst/>
            </a:prstGeom>
          </p:spPr>
        </p:pic>
        <p:pic>
          <p:nvPicPr>
            <p:cNvPr id="6" name="Image 5" descr="Une image contenant personne, habits, ongle, doigt&#10;&#10;Description générée automatiquement">
              <a:extLst>
                <a:ext uri="{FF2B5EF4-FFF2-40B4-BE49-F238E27FC236}">
                  <a16:creationId xmlns:a16="http://schemas.microsoft.com/office/drawing/2014/main" id="{8C7E231A-5692-6107-6A1F-EF7A52C4302A}"/>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285750" y="1265492"/>
              <a:ext cx="2171696" cy="1631216"/>
            </a:xfrm>
            <a:prstGeom prst="rect">
              <a:avLst/>
            </a:prstGeom>
          </p:spPr>
        </p:pic>
        <p:sp>
          <p:nvSpPr>
            <p:cNvPr id="7" name="ZoneTexte 6">
              <a:extLst>
                <a:ext uri="{FF2B5EF4-FFF2-40B4-BE49-F238E27FC236}">
                  <a16:creationId xmlns:a16="http://schemas.microsoft.com/office/drawing/2014/main" id="{46D1BFA5-A2A8-A6B5-6D0A-D79378B79E71}"/>
                </a:ext>
              </a:extLst>
            </p:cNvPr>
            <p:cNvSpPr txBox="1"/>
            <p:nvPr/>
          </p:nvSpPr>
          <p:spPr>
            <a:xfrm>
              <a:off x="2521671" y="1267511"/>
              <a:ext cx="1844589" cy="1631216"/>
            </a:xfrm>
            <a:prstGeom prst="rect">
              <a:avLst/>
            </a:prstGeom>
            <a:noFill/>
            <a:ln>
              <a:noFill/>
            </a:ln>
          </p:spPr>
          <p:txBody>
            <a:bodyPr wrap="square">
              <a:spAutoFit/>
            </a:bodyPr>
            <a:lstStyle/>
            <a:p>
              <a:pPr algn="just"/>
              <a:r>
                <a:rPr lang="fr-FR" sz="1000" spc="-25" dirty="0">
                  <a:effectLst/>
                  <a:latin typeface="Calibri" panose="020F0502020204030204" pitchFamily="34" charset="0"/>
                  <a:ea typeface="Calibri" panose="020F0502020204030204" pitchFamily="34" charset="0"/>
                  <a:cs typeface="Calibri" panose="020F0502020204030204" pitchFamily="34" charset="0"/>
                </a:rPr>
                <a:t>Depuis 1954, l’association </a:t>
              </a:r>
              <a:r>
                <a:rPr lang="fr-FR" sz="1000" spc="-25" dirty="0" err="1">
                  <a:latin typeface="Calibri" panose="020F0502020204030204" pitchFamily="34" charset="0"/>
                  <a:ea typeface="Calibri" panose="020F0502020204030204" pitchFamily="34" charset="0"/>
                  <a:cs typeface="Calibri" panose="020F0502020204030204" pitchFamily="34" charset="0"/>
                </a:rPr>
                <a:t>M</a:t>
              </a:r>
              <a:r>
                <a:rPr lang="fr-FR" sz="1000" spc="-25" dirty="0" err="1">
                  <a:effectLst/>
                  <a:latin typeface="Calibri" panose="020F0502020204030204" pitchFamily="34" charset="0"/>
                  <a:ea typeface="Calibri" panose="020F0502020204030204" pitchFamily="34" charset="0"/>
                  <a:cs typeface="Calibri" panose="020F0502020204030204" pitchFamily="34" charset="0"/>
                </a:rPr>
                <a:t>édico-Sociale</a:t>
              </a:r>
              <a:r>
                <a:rPr lang="fr-FR" sz="1000" spc="-25" dirty="0">
                  <a:effectLst/>
                  <a:latin typeface="Calibri" panose="020F0502020204030204" pitchFamily="34" charset="0"/>
                  <a:ea typeface="Calibri" panose="020F0502020204030204" pitchFamily="34" charset="0"/>
                  <a:cs typeface="Calibri" panose="020F0502020204030204" pitchFamily="34" charset="0"/>
                </a:rPr>
                <a:t> de Provence a pour vocation d’accompagner et d’accueillir des personnes fragiles aux parcours hors normes : des enfants, des adolescents et des adultes, quels que soient leurs capacités, leurs handicaps, leurs vulnérabilités socio-relationnelles ou leur précarité́ familiale.</a:t>
              </a:r>
              <a:endParaRPr lang="fr-FR" sz="1000" dirty="0">
                <a:latin typeface="Calibri" panose="020F0502020204030204" pitchFamily="34" charset="0"/>
                <a:cs typeface="Calibri" panose="020F0502020204030204" pitchFamily="34" charset="0"/>
              </a:endParaRPr>
            </a:p>
          </p:txBody>
        </p:sp>
        <p:sp>
          <p:nvSpPr>
            <p:cNvPr id="8" name="ZoneTexte 7">
              <a:extLst>
                <a:ext uri="{FF2B5EF4-FFF2-40B4-BE49-F238E27FC236}">
                  <a16:creationId xmlns:a16="http://schemas.microsoft.com/office/drawing/2014/main" id="{91D1DBE5-7B98-EBC1-6415-A3E3EF66CE54}"/>
                </a:ext>
              </a:extLst>
            </p:cNvPr>
            <p:cNvSpPr txBox="1"/>
            <p:nvPr/>
          </p:nvSpPr>
          <p:spPr>
            <a:xfrm>
              <a:off x="214361" y="2949990"/>
              <a:ext cx="4186189" cy="3544432"/>
            </a:xfrm>
            <a:prstGeom prst="rect">
              <a:avLst/>
            </a:prstGeom>
            <a:noFill/>
          </p:spPr>
          <p:txBody>
            <a:bodyPr wrap="square">
              <a:spAutoFit/>
            </a:bodyPr>
            <a:lstStyle/>
            <a:p>
              <a:pPr algn="just" fontAlgn="base">
                <a:lnSpc>
                  <a:spcPts val="1800"/>
                </a:lnSpc>
              </a:pPr>
              <a:r>
                <a:rPr lang="fr-FR" sz="1000" spc="-25" dirty="0">
                  <a:effectLst/>
                  <a:latin typeface="Calibri" panose="020F0502020204030204" pitchFamily="34" charset="0"/>
                  <a:ea typeface="Times New Roman" panose="02020603050405020304" pitchFamily="18" charset="0"/>
                  <a:cs typeface="Calibri" panose="020F0502020204030204" pitchFamily="34" charset="0"/>
                </a:rPr>
                <a:t>Animés par une mission forte de sens, « Un chemin pour chacun », nous initions des projets audacieux et innovants, avec le soutien des pouvoirs publics et de nos partenaires. Dans ce cadre, nous offrons un accueil individualisé dans nos lieux d’accueil basés en Provence. Nous plaçons la personne accueillie et sa famille au centre des dispositifs que nous déployons, en transmettant des savoir-faire et des </a:t>
              </a:r>
              <a:r>
                <a:rPr lang="fr-FR" sz="1000" spc="-25" dirty="0" err="1">
                  <a:effectLst/>
                  <a:latin typeface="Calibri" panose="020F0502020204030204" pitchFamily="34" charset="0"/>
                  <a:ea typeface="Times New Roman" panose="02020603050405020304" pitchFamily="18" charset="0"/>
                  <a:cs typeface="Calibri" panose="020F0502020204030204" pitchFamily="34" charset="0"/>
                </a:rPr>
                <a:t>savoir-être</a:t>
              </a:r>
              <a:r>
                <a:rPr lang="fr-FR" sz="1000" spc="-25" dirty="0">
                  <a:effectLst/>
                  <a:latin typeface="Calibri" panose="020F0502020204030204" pitchFamily="34" charset="0"/>
                  <a:ea typeface="Times New Roman" panose="02020603050405020304" pitchFamily="18" charset="0"/>
                  <a:cs typeface="Calibri" panose="020F0502020204030204" pitchFamily="34" charset="0"/>
                </a:rPr>
                <a:t> par l’éducation, la formation, le travail protégé, tout comme nous apportons des soins individualisés et un accompagnement quotidien. </a:t>
              </a:r>
              <a:endParaRPr lang="fr-FR" sz="1000" dirty="0">
                <a:effectLst/>
                <a:latin typeface="Calibri" panose="020F0502020204030204" pitchFamily="34" charset="0"/>
                <a:ea typeface="Times New Roman" panose="02020603050405020304" pitchFamily="18" charset="0"/>
                <a:cs typeface="Calibri" panose="020F0502020204030204" pitchFamily="34" charset="0"/>
              </a:endParaRPr>
            </a:p>
            <a:p>
              <a:pPr algn="just" fontAlgn="base">
                <a:lnSpc>
                  <a:spcPts val="1800"/>
                </a:lnSpc>
              </a:pPr>
              <a:r>
                <a:rPr lang="fr-FR" sz="1000" spc="-25" dirty="0">
                  <a:effectLst/>
                  <a:latin typeface="Calibri" panose="020F0502020204030204" pitchFamily="34" charset="0"/>
                  <a:ea typeface="Times New Roman" panose="02020603050405020304" pitchFamily="18" charset="0"/>
                  <a:cs typeface="Calibri" panose="020F0502020204030204" pitchFamily="34" charset="0"/>
                </a:rPr>
                <a:t>Aujourd’hui notre équipe de près de </a:t>
              </a:r>
              <a:r>
                <a:rPr lang="fr-FR" sz="1000" b="1" spc="-25" dirty="0">
                  <a:effectLst/>
                  <a:latin typeface="Calibri" panose="020F0502020204030204" pitchFamily="34" charset="0"/>
                  <a:ea typeface="Times New Roman" panose="02020603050405020304" pitchFamily="18" charset="0"/>
                  <a:cs typeface="Calibri" panose="020F0502020204030204" pitchFamily="34" charset="0"/>
                </a:rPr>
                <a:t>520 collaborateurs</a:t>
              </a:r>
              <a:r>
                <a:rPr lang="fr-FR" sz="1000" spc="-25" dirty="0">
                  <a:effectLst/>
                  <a:latin typeface="Calibri" panose="020F0502020204030204" pitchFamily="34" charset="0"/>
                  <a:ea typeface="Times New Roman" panose="02020603050405020304" pitchFamily="18" charset="0"/>
                  <a:cs typeface="Calibri" panose="020F0502020204030204" pitchFamily="34" charset="0"/>
                </a:rPr>
                <a:t> fait vivre nos valeurs de notre association :</a:t>
              </a:r>
              <a:r>
                <a:rPr lang="fr-FR" sz="1000" dirty="0">
                  <a:latin typeface="Calibri" panose="020F0502020204030204" pitchFamily="34" charset="0"/>
                  <a:ea typeface="Times New Roman" panose="02020603050405020304" pitchFamily="18" charset="0"/>
                  <a:cs typeface="Calibri" panose="020F0502020204030204" pitchFamily="34" charset="0"/>
                </a:rPr>
                <a:t>                       </a:t>
              </a:r>
            </a:p>
            <a:p>
              <a:pPr algn="just" fontAlgn="base">
                <a:lnSpc>
                  <a:spcPts val="1800"/>
                </a:lnSpc>
              </a:pPr>
              <a:r>
                <a:rPr lang="fr-FR" sz="1000" dirty="0">
                  <a:latin typeface="Calibri" panose="020F0502020204030204" pitchFamily="34" charset="0"/>
                  <a:ea typeface="Times New Roman" panose="02020603050405020304" pitchFamily="18" charset="0"/>
                  <a:cs typeface="Calibri" panose="020F0502020204030204" pitchFamily="34" charset="0"/>
                </a:rPr>
                <a:t>  </a:t>
              </a:r>
            </a:p>
            <a:p>
              <a:pPr algn="ctr" fontAlgn="base">
                <a:lnSpc>
                  <a:spcPts val="1800"/>
                </a:lnSpc>
              </a:pPr>
              <a:r>
                <a:rPr lang="fr-FR" sz="1050" dirty="0">
                  <a:solidFill>
                    <a:srgbClr val="2E4798"/>
                  </a:solidFill>
                  <a:latin typeface="Calibri" panose="020F0502020204030204" pitchFamily="34" charset="0"/>
                  <a:ea typeface="Times New Roman" panose="02020603050405020304" pitchFamily="18" charset="0"/>
                  <a:cs typeface="Calibri" panose="020F0502020204030204" pitchFamily="34" charset="0"/>
                </a:rPr>
                <a:t> </a:t>
              </a:r>
              <a:r>
                <a:rPr lang="fr-FR" sz="1600" spc="-25" dirty="0">
                  <a:solidFill>
                    <a:srgbClr val="2E4798"/>
                  </a:solidFill>
                  <a:effectLst/>
                  <a:latin typeface="Calibri" panose="020F0502020204030204" pitchFamily="34" charset="0"/>
                  <a:ea typeface="Times New Roman" panose="02020603050405020304" pitchFamily="18" charset="0"/>
                  <a:cs typeface="Calibri" panose="020F0502020204030204" pitchFamily="34" charset="0"/>
                </a:rPr>
                <a:t>Audace  - Bienveillance  - Intégrité</a:t>
              </a:r>
            </a:p>
            <a:p>
              <a:pPr algn="ctr" fontAlgn="base">
                <a:lnSpc>
                  <a:spcPts val="1800"/>
                </a:lnSpc>
              </a:pPr>
              <a:endParaRPr lang="fr-FR" sz="500" spc="-25" dirty="0">
                <a:solidFill>
                  <a:srgbClr val="2E4798"/>
                </a:solidFill>
                <a:effectLst/>
                <a:latin typeface="Calibri" panose="020F0502020204030204" pitchFamily="34" charset="0"/>
                <a:ea typeface="Times New Roman" panose="02020603050405020304" pitchFamily="18" charset="0"/>
                <a:cs typeface="Calibri" panose="020F0502020204030204" pitchFamily="34" charset="0"/>
              </a:endParaRPr>
            </a:p>
            <a:p>
              <a:pPr algn="just" fontAlgn="base">
                <a:lnSpc>
                  <a:spcPts val="1800"/>
                </a:lnSpc>
              </a:pPr>
              <a:r>
                <a:rPr lang="fr-FR" sz="1000" spc="-25" dirty="0">
                  <a:effectLst/>
                  <a:latin typeface="Calibri" panose="020F0502020204030204" pitchFamily="34" charset="0"/>
                  <a:ea typeface="Times New Roman" panose="02020603050405020304" pitchFamily="18" charset="0"/>
                  <a:cs typeface="Calibri" panose="020F0502020204030204" pitchFamily="34" charset="0"/>
                </a:rPr>
                <a:t>Vous êtes attirés par des projets concrets qui ont du sens?  </a:t>
              </a:r>
              <a:br>
                <a:rPr lang="fr-FR" sz="1000" spc="-25" dirty="0">
                  <a:effectLst/>
                  <a:latin typeface="Calibri" panose="020F0502020204030204" pitchFamily="34" charset="0"/>
                  <a:ea typeface="Times New Roman" panose="02020603050405020304" pitchFamily="18" charset="0"/>
                  <a:cs typeface="Calibri" panose="020F0502020204030204" pitchFamily="34" charset="0"/>
                </a:rPr>
              </a:br>
              <a:r>
                <a:rPr lang="fr-FR" sz="1000" spc="-25" dirty="0">
                  <a:effectLst/>
                  <a:latin typeface="Calibri" panose="020F0502020204030204" pitchFamily="34" charset="0"/>
                  <a:ea typeface="Times New Roman" panose="02020603050405020304" pitchFamily="18" charset="0"/>
                  <a:cs typeface="Calibri" panose="020F0502020204030204" pitchFamily="34" charset="0"/>
                </a:rPr>
                <a:t>Vous voulez vous investir dans une association médico-sociale engagée? </a:t>
              </a:r>
              <a:br>
                <a:rPr lang="fr-FR" sz="1000" spc="-25" dirty="0">
                  <a:effectLst/>
                  <a:latin typeface="Calibri" panose="020F0502020204030204" pitchFamily="34" charset="0"/>
                  <a:ea typeface="Times New Roman" panose="02020603050405020304" pitchFamily="18" charset="0"/>
                  <a:cs typeface="Calibri" panose="020F0502020204030204" pitchFamily="34" charset="0"/>
                </a:rPr>
              </a:br>
              <a:r>
                <a:rPr lang="fr-FR" sz="1000" spc="-25" dirty="0">
                  <a:effectLst/>
                  <a:latin typeface="Calibri" panose="020F0502020204030204" pitchFamily="34" charset="0"/>
                  <a:ea typeface="Times New Roman" panose="02020603050405020304" pitchFamily="18" charset="0"/>
                  <a:cs typeface="Calibri" panose="020F0502020204030204" pitchFamily="34" charset="0"/>
                </a:rPr>
                <a:t>Vous appréciez des équipes fédérées par l’humain ? </a:t>
              </a:r>
              <a:r>
                <a:rPr lang="fr-FR" sz="1200" spc="-25" dirty="0">
                  <a:effectLst/>
                  <a:latin typeface="Calibri" panose="020F0502020204030204" pitchFamily="34" charset="0"/>
                  <a:ea typeface="Times New Roman" panose="02020603050405020304" pitchFamily="18" charset="0"/>
                  <a:cs typeface="Calibri" panose="020F0502020204030204" pitchFamily="34" charset="0"/>
                </a:rPr>
                <a:t>Rejoignez-nous !</a:t>
              </a:r>
              <a:endParaRPr lang="fr-FR" sz="100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9" name="Rectangle : avec coins arrondis en diagonale 8">
              <a:extLst>
                <a:ext uri="{FF2B5EF4-FFF2-40B4-BE49-F238E27FC236}">
                  <a16:creationId xmlns:a16="http://schemas.microsoft.com/office/drawing/2014/main" id="{A93D1553-9B8F-3365-1321-0348473EAE80}"/>
                </a:ext>
              </a:extLst>
            </p:cNvPr>
            <p:cNvSpPr/>
            <p:nvPr/>
          </p:nvSpPr>
          <p:spPr>
            <a:xfrm>
              <a:off x="177862" y="6583227"/>
              <a:ext cx="4345121" cy="164648"/>
            </a:xfrm>
            <a:prstGeom prst="round2DiagRect">
              <a:avLst/>
            </a:prstGeom>
            <a:solidFill>
              <a:srgbClr val="D7E0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050" spc="-25" dirty="0">
                  <a:solidFill>
                    <a:schemeClr val="tx1"/>
                  </a:solidFill>
                  <a:latin typeface="+mj-lt"/>
                  <a:ea typeface="Times New Roman" panose="02020603050405020304" pitchFamily="18" charset="0"/>
                </a:rPr>
                <a:t>Plus d’information sur</a:t>
              </a:r>
              <a:r>
                <a:rPr lang="fr-FR" sz="1050" dirty="0">
                  <a:solidFill>
                    <a:schemeClr val="tx1"/>
                  </a:solidFill>
                  <a:latin typeface="+mj-lt"/>
                  <a:ea typeface="Calibri" panose="020F0502020204030204" pitchFamily="34" charset="0"/>
                </a:rPr>
                <a:t> notre site </a:t>
              </a:r>
              <a:r>
                <a:rPr lang="fr-FR" sz="1050" u="sng" dirty="0">
                  <a:solidFill>
                    <a:schemeClr val="tx1"/>
                  </a:solidFill>
                  <a:latin typeface="+mj-lt"/>
                  <a:ea typeface="Calibri" panose="020F0502020204030204" pitchFamily="34" charset="0"/>
                  <a:hlinkClick r:id="rId5">
                    <a:extLst>
                      <a:ext uri="{A12FA001-AC4F-418D-AE19-62706E023703}">
                        <ahyp:hlinkClr xmlns:ahyp="http://schemas.microsoft.com/office/drawing/2018/hyperlinkcolor" val="tx"/>
                      </a:ext>
                    </a:extLst>
                  </a:hlinkClick>
                </a:rPr>
                <a:t>www.amsp.fr</a:t>
              </a:r>
              <a:endParaRPr lang="fr-FR" sz="1050" dirty="0">
                <a:solidFill>
                  <a:schemeClr val="tx1"/>
                </a:solidFill>
                <a:latin typeface="+mj-lt"/>
                <a:ea typeface="Times New Roman" panose="02020603050405020304" pitchFamily="18" charset="0"/>
              </a:endParaRPr>
            </a:p>
          </p:txBody>
        </p:sp>
      </p:grpSp>
      <p:graphicFrame>
        <p:nvGraphicFramePr>
          <p:cNvPr id="15" name="Tableau 6">
            <a:extLst>
              <a:ext uri="{FF2B5EF4-FFF2-40B4-BE49-F238E27FC236}">
                <a16:creationId xmlns:a16="http://schemas.microsoft.com/office/drawing/2014/main" id="{74882B00-64B0-B439-A833-F4FB1099A118}"/>
              </a:ext>
            </a:extLst>
          </p:cNvPr>
          <p:cNvGraphicFramePr>
            <a:graphicFrameLocks noGrp="1"/>
          </p:cNvGraphicFramePr>
          <p:nvPr>
            <p:extLst>
              <p:ext uri="{D42A27DB-BD31-4B8C-83A1-F6EECF244321}">
                <p14:modId xmlns:p14="http://schemas.microsoft.com/office/powerpoint/2010/main" val="814350155"/>
              </p:ext>
            </p:extLst>
          </p:nvPr>
        </p:nvGraphicFramePr>
        <p:xfrm>
          <a:off x="7861378" y="143588"/>
          <a:ext cx="4099914" cy="662940"/>
        </p:xfrm>
        <a:graphic>
          <a:graphicData uri="http://schemas.openxmlformats.org/drawingml/2006/table">
            <a:tbl>
              <a:tblPr firstRow="1" bandRow="1">
                <a:tableStyleId>{5C22544A-7EE6-4342-B048-85BDC9FD1C3A}</a:tableStyleId>
              </a:tblPr>
              <a:tblGrid>
                <a:gridCol w="1366638">
                  <a:extLst>
                    <a:ext uri="{9D8B030D-6E8A-4147-A177-3AD203B41FA5}">
                      <a16:colId xmlns:a16="http://schemas.microsoft.com/office/drawing/2014/main" val="2219422543"/>
                    </a:ext>
                  </a:extLst>
                </a:gridCol>
                <a:gridCol w="1366638">
                  <a:extLst>
                    <a:ext uri="{9D8B030D-6E8A-4147-A177-3AD203B41FA5}">
                      <a16:colId xmlns:a16="http://schemas.microsoft.com/office/drawing/2014/main" val="863250123"/>
                    </a:ext>
                  </a:extLst>
                </a:gridCol>
                <a:gridCol w="1366638">
                  <a:extLst>
                    <a:ext uri="{9D8B030D-6E8A-4147-A177-3AD203B41FA5}">
                      <a16:colId xmlns:a16="http://schemas.microsoft.com/office/drawing/2014/main" val="2977042978"/>
                    </a:ext>
                  </a:extLst>
                </a:gridCol>
              </a:tblGrid>
              <a:tr h="211627">
                <a:tc>
                  <a:txBody>
                    <a:bodyPr/>
                    <a:lstStyle/>
                    <a:p>
                      <a:pPr algn="ctr"/>
                      <a:r>
                        <a:rPr lang="fr-FR" sz="1050" dirty="0">
                          <a:solidFill>
                            <a:schemeClr val="bg1"/>
                          </a:solidFill>
                          <a:latin typeface="Calibri" panose="020F0502020204030204" pitchFamily="34" charset="0"/>
                          <a:cs typeface="Calibri" panose="020F0502020204030204" pitchFamily="34" charset="0"/>
                        </a:rPr>
                        <a:t>CDI</a:t>
                      </a:r>
                    </a:p>
                  </a:txBody>
                  <a:tcPr>
                    <a:solidFill>
                      <a:srgbClr val="2E4798"/>
                    </a:solidFill>
                  </a:tcPr>
                </a:tc>
                <a:tc>
                  <a:txBody>
                    <a:bodyPr/>
                    <a:lstStyle/>
                    <a:p>
                      <a:pPr algn="ctr"/>
                      <a:r>
                        <a:rPr lang="fr-FR" sz="1050" dirty="0">
                          <a:solidFill>
                            <a:schemeClr val="bg1"/>
                          </a:solidFill>
                          <a:latin typeface="Calibri" panose="020F0502020204030204" pitchFamily="34" charset="0"/>
                          <a:cs typeface="Calibri" panose="020F0502020204030204" pitchFamily="34" charset="0"/>
                        </a:rPr>
                        <a:t>Marseille 11</a:t>
                      </a:r>
                      <a:r>
                        <a:rPr lang="fr-FR" sz="1050" baseline="30000" dirty="0">
                          <a:solidFill>
                            <a:schemeClr val="bg1"/>
                          </a:solidFill>
                          <a:latin typeface="Calibri" panose="020F0502020204030204" pitchFamily="34" charset="0"/>
                          <a:cs typeface="Calibri" panose="020F0502020204030204" pitchFamily="34" charset="0"/>
                        </a:rPr>
                        <a:t>ème</a:t>
                      </a:r>
                      <a:r>
                        <a:rPr lang="fr-FR" sz="1050" dirty="0">
                          <a:solidFill>
                            <a:schemeClr val="bg1"/>
                          </a:solidFill>
                          <a:latin typeface="Calibri" panose="020F0502020204030204" pitchFamily="34" charset="0"/>
                          <a:cs typeface="Calibri" panose="020F0502020204030204" pitchFamily="34" charset="0"/>
                        </a:rPr>
                        <a:t> </a:t>
                      </a:r>
                    </a:p>
                  </a:txBody>
                  <a:tcPr>
                    <a:solidFill>
                      <a:srgbClr val="2E4798"/>
                    </a:solidFill>
                  </a:tcPr>
                </a:tc>
                <a:tc>
                  <a:txBody>
                    <a:bodyPr/>
                    <a:lstStyle/>
                    <a:p>
                      <a:r>
                        <a:rPr lang="fr-FR" sz="1050" dirty="0">
                          <a:solidFill>
                            <a:schemeClr val="tx1"/>
                          </a:solidFill>
                          <a:latin typeface="Calibri" panose="020F0502020204030204" pitchFamily="34" charset="0"/>
                          <a:cs typeface="Calibri" panose="020F0502020204030204" pitchFamily="34" charset="0"/>
                        </a:rPr>
                        <a:t>Dés que possible</a:t>
                      </a:r>
                    </a:p>
                  </a:txBody>
                  <a:tcPr>
                    <a:solidFill>
                      <a:srgbClr val="D7E0F7"/>
                    </a:solidFill>
                  </a:tcPr>
                </a:tc>
                <a:extLst>
                  <a:ext uri="{0D108BD9-81ED-4DB2-BD59-A6C34878D82A}">
                    <a16:rowId xmlns:a16="http://schemas.microsoft.com/office/drawing/2014/main" val="2891741740"/>
                  </a:ext>
                </a:extLst>
              </a:tr>
              <a:tr h="211627">
                <a:tc>
                  <a:txBody>
                    <a:bodyPr/>
                    <a:lstStyle/>
                    <a:p>
                      <a:pPr algn="ctr"/>
                      <a:r>
                        <a:rPr lang="fr-FR" sz="1050" dirty="0">
                          <a:solidFill>
                            <a:schemeClr val="tx1"/>
                          </a:solidFill>
                          <a:latin typeface="Calibri" panose="020F0502020204030204" pitchFamily="34" charset="0"/>
                          <a:cs typeface="Calibri" panose="020F0502020204030204" pitchFamily="34" charset="0"/>
                        </a:rPr>
                        <a:t>Statut</a:t>
                      </a:r>
                    </a:p>
                    <a:p>
                      <a:pPr algn="ctr"/>
                      <a:r>
                        <a:rPr lang="fr-FR" sz="1050" dirty="0">
                          <a:solidFill>
                            <a:schemeClr val="tx1"/>
                          </a:solidFill>
                          <a:latin typeface="Calibri" panose="020F0502020204030204" pitchFamily="34" charset="0"/>
                          <a:cs typeface="Calibri" panose="020F0502020204030204" pitchFamily="34" charset="0"/>
                        </a:rPr>
                        <a:t>Cadre technique</a:t>
                      </a:r>
                    </a:p>
                  </a:txBody>
                  <a:tcPr/>
                </a:tc>
                <a:tc>
                  <a:txBody>
                    <a:bodyPr/>
                    <a:lstStyle/>
                    <a:p>
                      <a:pPr algn="ctr"/>
                      <a:r>
                        <a:rPr lang="fr-FR" sz="1050" dirty="0">
                          <a:solidFill>
                            <a:schemeClr val="tx1"/>
                          </a:solidFill>
                          <a:latin typeface="Calibri" panose="020F0502020204030204" pitchFamily="34" charset="0"/>
                          <a:cs typeface="Calibri" panose="020F0502020204030204" pitchFamily="34" charset="0"/>
                        </a:rPr>
                        <a:t>Temps partiel</a:t>
                      </a:r>
                    </a:p>
                    <a:p>
                      <a:pPr algn="ctr"/>
                      <a:r>
                        <a:rPr lang="fr-FR" sz="1050" dirty="0">
                          <a:solidFill>
                            <a:schemeClr val="tx1"/>
                          </a:solidFill>
                          <a:latin typeface="Calibri" panose="020F0502020204030204" pitchFamily="34" charset="0"/>
                          <a:cs typeface="Calibri" panose="020F0502020204030204" pitchFamily="34" charset="0"/>
                        </a:rPr>
                        <a:t> 21.50 heures</a:t>
                      </a:r>
                    </a:p>
                  </a:txBody>
                  <a:tcPr/>
                </a:tc>
                <a:tc>
                  <a:txBody>
                    <a:bodyPr/>
                    <a:lstStyle/>
                    <a:p>
                      <a:pPr algn="ctr"/>
                      <a:r>
                        <a:rPr lang="fr-FR" sz="1050" dirty="0">
                          <a:solidFill>
                            <a:schemeClr val="tx1"/>
                          </a:solidFill>
                          <a:latin typeface="Calibri" panose="020F0502020204030204" pitchFamily="34" charset="0"/>
                          <a:cs typeface="Calibri" panose="020F0502020204030204" pitchFamily="34" charset="0"/>
                        </a:rPr>
                        <a:t>Permis B</a:t>
                      </a:r>
                    </a:p>
                  </a:txBody>
                  <a:tcPr/>
                </a:tc>
                <a:extLst>
                  <a:ext uri="{0D108BD9-81ED-4DB2-BD59-A6C34878D82A}">
                    <a16:rowId xmlns:a16="http://schemas.microsoft.com/office/drawing/2014/main" val="756126493"/>
                  </a:ext>
                </a:extLst>
              </a:tr>
            </a:tbl>
          </a:graphicData>
        </a:graphic>
      </p:graphicFrame>
      <p:grpSp>
        <p:nvGrpSpPr>
          <p:cNvPr id="18" name="Groupe 17">
            <a:extLst>
              <a:ext uri="{FF2B5EF4-FFF2-40B4-BE49-F238E27FC236}">
                <a16:creationId xmlns:a16="http://schemas.microsoft.com/office/drawing/2014/main" id="{2E48313B-6D1E-18AA-C93E-517536472102}"/>
              </a:ext>
            </a:extLst>
          </p:cNvPr>
          <p:cNvGrpSpPr/>
          <p:nvPr/>
        </p:nvGrpSpPr>
        <p:grpSpPr>
          <a:xfrm>
            <a:off x="4737344" y="244516"/>
            <a:ext cx="7341799" cy="6714134"/>
            <a:chOff x="4833803" y="-1170413"/>
            <a:chExt cx="7197658" cy="6666727"/>
          </a:xfrm>
        </p:grpSpPr>
        <p:sp>
          <p:nvSpPr>
            <p:cNvPr id="11" name="Rectangle 10">
              <a:extLst>
                <a:ext uri="{FF2B5EF4-FFF2-40B4-BE49-F238E27FC236}">
                  <a16:creationId xmlns:a16="http://schemas.microsoft.com/office/drawing/2014/main" id="{93601C20-2372-4EDF-CA54-05C78ACAACB8}"/>
                </a:ext>
              </a:extLst>
            </p:cNvPr>
            <p:cNvSpPr/>
            <p:nvPr/>
          </p:nvSpPr>
          <p:spPr>
            <a:xfrm>
              <a:off x="4833803" y="1958162"/>
              <a:ext cx="7197658" cy="28445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950" dirty="0">
                  <a:solidFill>
                    <a:schemeClr val="tx1"/>
                  </a:solidFill>
                  <a:latin typeface="Calibri" panose="020F0502020204030204" pitchFamily="34" charset="0"/>
                  <a:cs typeface="Calibri" panose="020F0502020204030204" pitchFamily="34" charset="0"/>
                </a:rPr>
                <a:t>Le Dispositif Sud-Est VALBRISE tente de répondre aux besoins de jeunes en situation de handicap résidant sur le territoire Sud-est de Marseille et sa périphérie (Aubagne, la Penne sur Huveaune). Il cherche à favoriser une continuité de prise en charge dans le parcours des jeunes âgés de 3 à 20 ans avec déficience intellectuelle, troubles associés et TSA ou TFC, jusqu’à leur orientation vers le secteur adulte. Ils sont accompagnés selon différentes modalités : en accueil de jour IME, en hébergement partiel (210 jours) ou complet (365 jours) ou dans l’environnement du jeune (à domicile/école) par un SESSAD composé de 2 équipes (TFC et TSA).</a:t>
              </a:r>
            </a:p>
            <a:p>
              <a:pPr algn="just"/>
              <a:endParaRPr lang="fr-FR" sz="950" b="1" dirty="0">
                <a:solidFill>
                  <a:schemeClr val="tx1"/>
                </a:solidFill>
                <a:latin typeface="Calibri" panose="020F0502020204030204" pitchFamily="34" charset="0"/>
                <a:cs typeface="Calibri" panose="020F0502020204030204" pitchFamily="34" charset="0"/>
              </a:endParaRPr>
            </a:p>
            <a:p>
              <a:pPr algn="just"/>
              <a:r>
                <a:rPr lang="fr-FR" sz="950" b="1" dirty="0">
                  <a:solidFill>
                    <a:schemeClr val="tx1"/>
                  </a:solidFill>
                  <a:latin typeface="Calibri" panose="020F0502020204030204" pitchFamily="34" charset="0"/>
                  <a:cs typeface="Calibri" panose="020F0502020204030204" pitchFamily="34" charset="0"/>
                </a:rPr>
                <a:t>Descriptif du poste</a:t>
              </a:r>
            </a:p>
            <a:p>
              <a:pPr algn="just"/>
              <a:r>
                <a:rPr lang="fr-FR" sz="950" dirty="0">
                  <a:solidFill>
                    <a:schemeClr val="tx1"/>
                  </a:solidFill>
                  <a:latin typeface="Calibri" panose="020F0502020204030204" pitchFamily="34" charset="0"/>
                  <a:cs typeface="Calibri" panose="020F0502020204030204" pitchFamily="34" charset="0"/>
                </a:rPr>
                <a:t>Sous l’autorité du Directeur de dispositif, vous aurez pour mission d’apporter un éclairage et une expertise psychologique complémentaire aux autres approches du personnel médico-psychologique et des autres fonctions au sein du dispositif (pédagogique, éducatives, sociales, etc.). Cette mission sera déclinée en actions, accompagnements, interventions individuelles et/ou collectives validées et conformes aux orientations institutionnelles. A cette fin, vous aurez soin de :</a:t>
              </a:r>
            </a:p>
            <a:p>
              <a:pPr marL="171450" indent="-171450" algn="just">
                <a:buFont typeface="Wingdings" panose="05000000000000000000" pitchFamily="2" charset="2"/>
                <a:buChar char="Ø"/>
              </a:pPr>
              <a:endParaRPr lang="fr-FR" sz="950" dirty="0">
                <a:solidFill>
                  <a:schemeClr val="tx1"/>
                </a:solidFill>
                <a:latin typeface="Calibri" panose="020F0502020204030204" pitchFamily="34" charset="0"/>
                <a:cs typeface="Calibri" panose="020F0502020204030204" pitchFamily="34" charset="0"/>
              </a:endParaRPr>
            </a:p>
            <a:p>
              <a:pPr algn="just"/>
              <a:r>
                <a:rPr lang="fr-FR" sz="950" b="1" dirty="0">
                  <a:solidFill>
                    <a:schemeClr val="tx1"/>
                  </a:solidFill>
                  <a:latin typeface="Calibri" panose="020F0502020204030204" pitchFamily="34" charset="0"/>
                  <a:cs typeface="Calibri" panose="020F0502020204030204" pitchFamily="34" charset="0"/>
                </a:rPr>
                <a:t>Missions principales</a:t>
              </a:r>
            </a:p>
            <a:p>
              <a:pPr marL="171450" indent="-171450" algn="just">
                <a:buFont typeface="Wingdings" panose="05000000000000000000" pitchFamily="2" charset="2"/>
                <a:buChar char="Ø"/>
              </a:pPr>
              <a:r>
                <a:rPr lang="fr-FR" sz="950" dirty="0">
                  <a:solidFill>
                    <a:schemeClr val="tx1"/>
                  </a:solidFill>
                  <a:latin typeface="Calibri" panose="020F0502020204030204" pitchFamily="34" charset="0"/>
                  <a:cs typeface="Calibri" panose="020F0502020204030204" pitchFamily="34" charset="0"/>
                </a:rPr>
                <a:t>Participer au processus d’admission et d’inclusion du dispositif SUD EST AMSP afin d’envisager diverses possibilités d’accompagnement du PP du jeune en lien avec les attentes et besoins. </a:t>
              </a:r>
            </a:p>
            <a:p>
              <a:pPr marL="171450" indent="-171450" algn="just">
                <a:buFont typeface="Wingdings" panose="05000000000000000000" pitchFamily="2" charset="2"/>
                <a:buChar char="Ø"/>
              </a:pPr>
              <a:r>
                <a:rPr lang="fr-FR" sz="950" dirty="0">
                  <a:solidFill>
                    <a:schemeClr val="tx1"/>
                  </a:solidFill>
                  <a:latin typeface="Calibri" panose="020F0502020204030204" pitchFamily="34" charset="0"/>
                  <a:cs typeface="Calibri" panose="020F0502020204030204" pitchFamily="34" charset="0"/>
                </a:rPr>
                <a:t>Contribuer au diagnostic, analyse des situations, du potentiel et des freins à l’intégration d’un jeune nouvel entrant sur le dispositif SUD EST (bilans psychométriques et cognitifs, WISC…) .  </a:t>
              </a:r>
              <a:endParaRPr lang="fr-FR" sz="950" b="1" dirty="0">
                <a:solidFill>
                  <a:schemeClr val="tx1"/>
                </a:solidFill>
                <a:latin typeface="Calibri" panose="020F0502020204030204" pitchFamily="34" charset="0"/>
                <a:cs typeface="Calibri" panose="020F0502020204030204" pitchFamily="34" charset="0"/>
              </a:endParaRPr>
            </a:p>
            <a:p>
              <a:pPr marL="171450" indent="-171450" algn="just">
                <a:buFont typeface="Wingdings" panose="05000000000000000000" pitchFamily="2" charset="2"/>
                <a:buChar char="Ø"/>
              </a:pPr>
              <a:r>
                <a:rPr lang="fr-FR" sz="950" dirty="0">
                  <a:solidFill>
                    <a:schemeClr val="tx1"/>
                  </a:solidFill>
                  <a:latin typeface="Calibri" panose="020F0502020204030204" pitchFamily="34" charset="0"/>
                  <a:cs typeface="Calibri" panose="020F0502020204030204" pitchFamily="34" charset="0"/>
                </a:rPr>
                <a:t>Déterminer des objectifs de travail en lien avec l’équipe pluridisciplinaire - Favoriser l’autodétermination des jeunes et de leurs parents.</a:t>
              </a:r>
            </a:p>
            <a:p>
              <a:pPr marL="171450" indent="-171450" algn="just">
                <a:buFont typeface="Wingdings" panose="05000000000000000000" pitchFamily="2" charset="2"/>
                <a:buChar char="Ø"/>
              </a:pPr>
              <a:r>
                <a:rPr lang="fr-FR" sz="950" dirty="0">
                  <a:solidFill>
                    <a:schemeClr val="tx1"/>
                  </a:solidFill>
                  <a:latin typeface="Calibri" panose="020F0502020204030204" pitchFamily="34" charset="0"/>
                  <a:cs typeface="Calibri" panose="020F0502020204030204" pitchFamily="34" charset="0"/>
                </a:rPr>
                <a:t> Soutenir et accompagner le jeune dans son développement : prise en charge individuelle ou collective. </a:t>
              </a:r>
            </a:p>
            <a:p>
              <a:pPr marL="171450" indent="-171450" algn="just">
                <a:buFont typeface="Wingdings" panose="05000000000000000000" pitchFamily="2" charset="2"/>
                <a:buChar char="Ø"/>
              </a:pPr>
              <a:r>
                <a:rPr lang="fr-FR" sz="950" dirty="0">
                  <a:solidFill>
                    <a:schemeClr val="tx1"/>
                  </a:solidFill>
                  <a:latin typeface="Calibri" panose="020F0502020204030204" pitchFamily="34" charset="0"/>
                  <a:cs typeface="Calibri" panose="020F0502020204030204" pitchFamily="34" charset="0"/>
                </a:rPr>
                <a:t> Soutenir et accompagner les familles en lien avec l’équipe éducative.</a:t>
              </a:r>
            </a:p>
            <a:p>
              <a:pPr marL="171450" indent="-171450" algn="just">
                <a:buFont typeface="Wingdings" panose="05000000000000000000" pitchFamily="2" charset="2"/>
                <a:buChar char="Ø"/>
              </a:pPr>
              <a:r>
                <a:rPr lang="fr-FR" sz="950" dirty="0">
                  <a:solidFill>
                    <a:schemeClr val="tx1"/>
                  </a:solidFill>
                  <a:latin typeface="Calibri" panose="020F0502020204030204" pitchFamily="34" charset="0"/>
                  <a:cs typeface="Calibri" panose="020F0502020204030204" pitchFamily="34" charset="0"/>
                </a:rPr>
                <a:t>Participer à l’élaboration, la rédaction et la mise en œuvre du projet individualisé d’accompagnement, en lien avec l’équipe pluridisciplinaire.</a:t>
              </a:r>
            </a:p>
            <a:p>
              <a:pPr marL="171450" indent="-171450" algn="just">
                <a:buFont typeface="Wingdings" panose="05000000000000000000" pitchFamily="2" charset="2"/>
                <a:buChar char="Ø"/>
              </a:pPr>
              <a:r>
                <a:rPr lang="fr-FR" sz="950" dirty="0">
                  <a:solidFill>
                    <a:schemeClr val="tx1"/>
                  </a:solidFill>
                  <a:latin typeface="Calibri" panose="020F0502020204030204" pitchFamily="34" charset="0"/>
                  <a:cs typeface="Calibri" panose="020F0502020204030204" pitchFamily="34" charset="0"/>
                </a:rPr>
                <a:t> Participer aux réunions pluridisciplinaires. </a:t>
              </a:r>
            </a:p>
            <a:p>
              <a:pPr marL="171450" indent="-171450" algn="just">
                <a:buFont typeface="Wingdings" panose="05000000000000000000" pitchFamily="2" charset="2"/>
                <a:buChar char="Ø"/>
              </a:pPr>
              <a:r>
                <a:rPr lang="fr-FR" sz="950" dirty="0">
                  <a:solidFill>
                    <a:schemeClr val="tx1"/>
                  </a:solidFill>
                  <a:latin typeface="Calibri" panose="020F0502020204030204" pitchFamily="34" charset="0"/>
                  <a:cs typeface="Calibri" panose="020F0502020204030204" pitchFamily="34" charset="0"/>
                </a:rPr>
                <a:t>Réaliser des écrits professionnels en lien avec le suivi.</a:t>
              </a:r>
            </a:p>
            <a:p>
              <a:pPr marL="171450" indent="-171450" algn="just">
                <a:buFont typeface="Wingdings" panose="05000000000000000000" pitchFamily="2" charset="2"/>
                <a:buChar char="Ø"/>
              </a:pPr>
              <a:r>
                <a:rPr lang="fr-FR" sz="950" dirty="0">
                  <a:solidFill>
                    <a:schemeClr val="tx1"/>
                  </a:solidFill>
                  <a:latin typeface="Calibri" panose="020F0502020204030204" pitchFamily="34" charset="0"/>
                  <a:cs typeface="Calibri" panose="020F0502020204030204" pitchFamily="34" charset="0"/>
                </a:rPr>
                <a:t>Accompagner les équipes de terrain dans la compréhension, en s’appuyant sur les dimensions développementales et psychologiques des personnes accueillies et suivies. </a:t>
              </a:r>
            </a:p>
            <a:p>
              <a:pPr marL="171450" indent="-171450" algn="just">
                <a:buFont typeface="Wingdings" panose="05000000000000000000" pitchFamily="2" charset="2"/>
                <a:buChar char="Ø"/>
              </a:pPr>
              <a:r>
                <a:rPr lang="fr-FR" sz="950" dirty="0">
                  <a:solidFill>
                    <a:schemeClr val="tx1"/>
                  </a:solidFill>
                  <a:latin typeface="Calibri" panose="020F0502020204030204" pitchFamily="34" charset="0"/>
                  <a:cs typeface="Calibri" panose="020F0502020204030204" pitchFamily="34" charset="0"/>
                </a:rPr>
                <a:t>Accompagner les professionnels de l'équipe à ajuster leurs propositions, positions et comportements vis-à-vis des jeunes accueillis.</a:t>
              </a:r>
            </a:p>
            <a:p>
              <a:pPr marL="171450" indent="-171450" algn="just">
                <a:buFont typeface="Wingdings" panose="05000000000000000000" pitchFamily="2" charset="2"/>
                <a:buChar char="Ø"/>
              </a:pPr>
              <a:endParaRPr lang="fr-FR" sz="950" dirty="0">
                <a:solidFill>
                  <a:schemeClr val="tx1"/>
                </a:solidFill>
                <a:latin typeface="Calibri" panose="020F0502020204030204" pitchFamily="34" charset="0"/>
                <a:cs typeface="Calibri" panose="020F0502020204030204" pitchFamily="34" charset="0"/>
              </a:endParaRPr>
            </a:p>
            <a:p>
              <a:pPr algn="just"/>
              <a:r>
                <a:rPr lang="fr-FR" sz="950" b="1" dirty="0">
                  <a:solidFill>
                    <a:schemeClr val="tx1"/>
                  </a:solidFill>
                  <a:latin typeface="Calibri" panose="020F0502020204030204" pitchFamily="34" charset="0"/>
                  <a:cs typeface="Calibri" panose="020F0502020204030204" pitchFamily="34" charset="0"/>
                </a:rPr>
                <a:t>Profil recherché</a:t>
              </a:r>
            </a:p>
            <a:p>
              <a:pPr marL="171450" indent="-171450" algn="just">
                <a:buFont typeface="Wingdings" panose="05000000000000000000" pitchFamily="2" charset="2"/>
                <a:buChar char="Ø"/>
              </a:pPr>
              <a:r>
                <a:rPr lang="fr-FR" sz="950" spc="-25"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Vous êtes titulaire d’un Master 2 Psychologue spécialisé en neuropsychologie ou en développement.</a:t>
              </a:r>
            </a:p>
            <a:p>
              <a:pPr marL="171450" indent="-171450" algn="just">
                <a:buFont typeface="Wingdings" panose="05000000000000000000" pitchFamily="2" charset="2"/>
                <a:buChar char="Ø"/>
              </a:pPr>
              <a:r>
                <a:rPr lang="fr-FR" sz="950" spc="-25" dirty="0">
                  <a:solidFill>
                    <a:schemeClr val="tx1"/>
                  </a:solidFill>
                  <a:latin typeface="Calibri" panose="020F0502020204030204" pitchFamily="34" charset="0"/>
                  <a:ea typeface="Times New Roman" panose="02020603050405020304" pitchFamily="18" charset="0"/>
                  <a:cs typeface="Calibri" panose="020F0502020204030204" pitchFamily="34" charset="0"/>
                </a:rPr>
                <a:t>Vous justifiez d’une première expérience de travail en équipe pluridisciplinaire dans une démarche d’accompagnement et de complémentarité.</a:t>
              </a:r>
            </a:p>
            <a:p>
              <a:pPr marL="171450" indent="-171450" algn="just">
                <a:buFont typeface="Wingdings" panose="05000000000000000000" pitchFamily="2" charset="2"/>
                <a:buChar char="Ø"/>
              </a:pPr>
              <a:r>
                <a:rPr lang="fr-FR" sz="950" spc="-25"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Une connaissance du public porteur de handicap (déficience intellectuelle, troubles psychiques, autisme,…).</a:t>
              </a:r>
            </a:p>
            <a:p>
              <a:pPr marL="171450" indent="-171450" algn="just">
                <a:buFont typeface="Wingdings" panose="05000000000000000000" pitchFamily="2" charset="2"/>
                <a:buChar char="Ø"/>
              </a:pPr>
              <a:endParaRPr lang="fr-FR" sz="950" b="1" spc="-25" dirty="0">
                <a:solidFill>
                  <a:schemeClr val="tx1"/>
                </a:solidFill>
                <a:latin typeface="Calibri" panose="020F0502020204030204" pitchFamily="34" charset="0"/>
                <a:ea typeface="Times New Roman" panose="02020603050405020304" pitchFamily="18" charset="0"/>
                <a:cs typeface="Calibri" panose="020F0502020204030204" pitchFamily="34" charset="0"/>
              </a:endParaRPr>
            </a:p>
            <a:p>
              <a:pPr algn="just"/>
              <a:r>
                <a:rPr lang="fr-FR" sz="950" b="1" spc="-25"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Ce que l’association peut vous apporter</a:t>
              </a:r>
              <a:endParaRPr lang="fr-FR" sz="9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pPr marL="171450" lvl="0" indent="-171450" fontAlgn="base">
                <a:lnSpc>
                  <a:spcPts val="1800"/>
                </a:lnSpc>
                <a:buFont typeface="Wingdings" panose="05000000000000000000" pitchFamily="2" charset="2"/>
                <a:buChar char="Ø"/>
              </a:pPr>
              <a:r>
                <a:rPr lang="fr-FR" sz="950" spc="-25"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Un environnement de travail agréable avec tous les avantages de la convention 66.</a:t>
              </a:r>
              <a:endParaRPr lang="fr-FR" sz="9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pPr marL="171450" lvl="0" indent="-171450" fontAlgn="base">
                <a:lnSpc>
                  <a:spcPts val="1800"/>
                </a:lnSpc>
                <a:buFont typeface="Wingdings" panose="05000000000000000000" pitchFamily="2" charset="2"/>
                <a:buChar char="Ø"/>
              </a:pPr>
              <a:r>
                <a:rPr lang="fr-FR" sz="950" spc="-25"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Un cadre responsabilisant qui donne de l’autonomie et offre la possibilité d’évoluer.</a:t>
              </a:r>
              <a:endParaRPr lang="fr-FR" sz="9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pPr fontAlgn="base">
                <a:lnSpc>
                  <a:spcPts val="1800"/>
                </a:lnSpc>
              </a:pPr>
              <a:r>
                <a:rPr lang="fr-FR" sz="950" b="1" i="1" spc="-25"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Nos offres d’emploi sont ouvertes à toutes et tous car nous croyons que la diversité des profils est un élément essentiel pour une vie d’équipe </a:t>
              </a:r>
              <a:r>
                <a:rPr lang="fr-FR" sz="950" spc="-25"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t>
              </a:r>
            </a:p>
            <a:p>
              <a:pPr fontAlgn="base">
                <a:lnSpc>
                  <a:spcPts val="1800"/>
                </a:lnSpc>
              </a:pPr>
              <a:endParaRPr lang="fr-FR" sz="1100" b="1" spc="-25" dirty="0">
                <a:solidFill>
                  <a:schemeClr val="tx1"/>
                </a:solidFill>
                <a:latin typeface="Calibri" panose="020F0502020204030204" pitchFamily="34" charset="0"/>
                <a:ea typeface="Times New Roman" panose="02020603050405020304" pitchFamily="18" charset="0"/>
                <a:cs typeface="Calibri" panose="020F0502020204030204" pitchFamily="34" charset="0"/>
              </a:endParaRPr>
            </a:p>
            <a:p>
              <a:pPr fontAlgn="base">
                <a:lnSpc>
                  <a:spcPts val="1800"/>
                </a:lnSpc>
              </a:pPr>
              <a:endParaRPr lang="fr-FR" sz="1100" b="1" spc="-25" dirty="0">
                <a:solidFill>
                  <a:schemeClr val="tx1"/>
                </a:solidFill>
                <a:ea typeface="Times New Roman" panose="02020603050405020304" pitchFamily="18" charset="0"/>
              </a:endParaRPr>
            </a:p>
            <a:p>
              <a:pPr fontAlgn="base">
                <a:lnSpc>
                  <a:spcPts val="1800"/>
                </a:lnSpc>
              </a:pPr>
              <a:endParaRPr lang="fr-FR" sz="1100" b="1" spc="-25" dirty="0">
                <a:solidFill>
                  <a:schemeClr val="tx1"/>
                </a:solidFill>
                <a:ea typeface="Times New Roman" panose="02020603050405020304" pitchFamily="18" charset="0"/>
              </a:endParaRPr>
            </a:p>
            <a:p>
              <a:pPr fontAlgn="base">
                <a:lnSpc>
                  <a:spcPts val="1800"/>
                </a:lnSpc>
              </a:pPr>
              <a:endParaRPr lang="fr-FR" sz="1100" b="1" spc="-25" dirty="0">
                <a:solidFill>
                  <a:schemeClr val="tx1"/>
                </a:solidFill>
                <a:ea typeface="Times New Roman" panose="02020603050405020304" pitchFamily="18" charset="0"/>
              </a:endParaRPr>
            </a:p>
            <a:p>
              <a:pPr fontAlgn="base">
                <a:lnSpc>
                  <a:spcPts val="1800"/>
                </a:lnSpc>
              </a:pPr>
              <a:endParaRPr lang="fr-FR" sz="1100" b="1" spc="-25" dirty="0">
                <a:solidFill>
                  <a:schemeClr val="tx1"/>
                </a:solidFill>
                <a:ea typeface="Times New Roman" panose="02020603050405020304" pitchFamily="18" charset="0"/>
              </a:endParaRPr>
            </a:p>
            <a:p>
              <a:pPr fontAlgn="base">
                <a:lnSpc>
                  <a:spcPts val="1800"/>
                </a:lnSpc>
              </a:pPr>
              <a:endParaRPr lang="fr-FR" sz="1100" b="1" spc="-25" dirty="0">
                <a:solidFill>
                  <a:schemeClr val="tx1"/>
                </a:solidFill>
                <a:ea typeface="Times New Roman" panose="02020603050405020304" pitchFamily="18" charset="0"/>
              </a:endParaRPr>
            </a:p>
            <a:p>
              <a:pPr fontAlgn="base">
                <a:lnSpc>
                  <a:spcPts val="1800"/>
                </a:lnSpc>
              </a:pPr>
              <a:endParaRPr lang="fr-FR" sz="1100" b="1" spc="-25" dirty="0">
                <a:solidFill>
                  <a:schemeClr val="tx1"/>
                </a:solidFill>
                <a:effectLst/>
                <a:ea typeface="Times New Roman" panose="02020603050405020304" pitchFamily="18" charset="0"/>
              </a:endParaRPr>
            </a:p>
            <a:p>
              <a:pPr fontAlgn="base">
                <a:lnSpc>
                  <a:spcPts val="1800"/>
                </a:lnSpc>
              </a:pPr>
              <a:endParaRPr lang="fr-FR" sz="1100" b="1" spc="-25" dirty="0">
                <a:solidFill>
                  <a:schemeClr val="tx1"/>
                </a:solidFill>
                <a:ea typeface="Times New Roman" panose="02020603050405020304" pitchFamily="18" charset="0"/>
              </a:endParaRPr>
            </a:p>
            <a:p>
              <a:pPr fontAlgn="base">
                <a:lnSpc>
                  <a:spcPts val="1800"/>
                </a:lnSpc>
              </a:pPr>
              <a:endParaRPr lang="fr-FR" sz="1100" b="1" spc="-25" dirty="0">
                <a:solidFill>
                  <a:schemeClr val="tx1"/>
                </a:solidFill>
                <a:effectLst/>
                <a:ea typeface="Times New Roman" panose="02020603050405020304" pitchFamily="18" charset="0"/>
              </a:endParaRPr>
            </a:p>
            <a:p>
              <a:pPr fontAlgn="base">
                <a:lnSpc>
                  <a:spcPts val="1800"/>
                </a:lnSpc>
              </a:pPr>
              <a:endParaRPr lang="fr-FR" sz="1100" b="1" spc="-25" dirty="0">
                <a:solidFill>
                  <a:schemeClr val="tx1"/>
                </a:solidFill>
                <a:effectLst/>
                <a:ea typeface="Times New Roman" panose="02020603050405020304" pitchFamily="18" charset="0"/>
              </a:endParaRPr>
            </a:p>
          </p:txBody>
        </p:sp>
        <p:sp>
          <p:nvSpPr>
            <p:cNvPr id="12" name="ZoneTexte 11">
              <a:extLst>
                <a:ext uri="{FF2B5EF4-FFF2-40B4-BE49-F238E27FC236}">
                  <a16:creationId xmlns:a16="http://schemas.microsoft.com/office/drawing/2014/main" id="{E8D528F9-BC4C-07F1-29D3-AD7F6F737B8A}"/>
                </a:ext>
              </a:extLst>
            </p:cNvPr>
            <p:cNvSpPr txBox="1"/>
            <p:nvPr/>
          </p:nvSpPr>
          <p:spPr>
            <a:xfrm>
              <a:off x="4866057" y="-1170413"/>
              <a:ext cx="2947639" cy="457829"/>
            </a:xfrm>
            <a:prstGeom prst="rect">
              <a:avLst/>
            </a:prstGeom>
            <a:noFill/>
          </p:spPr>
          <p:txBody>
            <a:bodyPr wrap="square">
              <a:spAutoFit/>
            </a:bodyPr>
            <a:lstStyle/>
            <a:p>
              <a:pPr algn="ctr"/>
              <a:r>
                <a:rPr lang="fr-FR" sz="1200" b="1" kern="1200" dirty="0">
                  <a:solidFill>
                    <a:schemeClr val="tx1"/>
                  </a:solidFill>
                  <a:effectLst/>
                  <a:latin typeface="Calibri" panose="020F0502020204030204" pitchFamily="34" charset="0"/>
                  <a:cs typeface="Calibri" panose="020F0502020204030204" pitchFamily="34" charset="0"/>
                </a:rPr>
                <a:t>NEUROPSYCHOLOGUE </a:t>
              </a:r>
            </a:p>
            <a:p>
              <a:pPr algn="ctr"/>
              <a:r>
                <a:rPr lang="fr-FR" sz="1200" b="1" kern="1200" dirty="0">
                  <a:solidFill>
                    <a:schemeClr val="tx1"/>
                  </a:solidFill>
                  <a:effectLst/>
                  <a:latin typeface="Calibri" panose="020F0502020204030204" pitchFamily="34" charset="0"/>
                  <a:cs typeface="Calibri" panose="020F0502020204030204" pitchFamily="34" charset="0"/>
                </a:rPr>
                <a:t>OU PSYCHOLOGUE DU DÉVELOPPEMENT</a:t>
              </a:r>
              <a:r>
                <a:rPr lang="fr-FR" sz="1200" b="1" kern="1200" dirty="0">
                  <a:solidFill>
                    <a:schemeClr val="tx1"/>
                  </a:solidFill>
                  <a:effectLst/>
                  <a:latin typeface="+mn-lt"/>
                  <a:ea typeface="+mn-ea"/>
                  <a:cs typeface="+mn-cs"/>
                </a:rPr>
                <a:t> </a:t>
              </a:r>
            </a:p>
          </p:txBody>
        </p:sp>
        <p:sp>
          <p:nvSpPr>
            <p:cNvPr id="13" name="Rectangle : avec coins arrondis en diagonale 12">
              <a:extLst>
                <a:ext uri="{FF2B5EF4-FFF2-40B4-BE49-F238E27FC236}">
                  <a16:creationId xmlns:a16="http://schemas.microsoft.com/office/drawing/2014/main" id="{D261D11F-21BA-EAD4-7768-64F6B029B9FC}"/>
                </a:ext>
              </a:extLst>
            </p:cNvPr>
            <p:cNvSpPr/>
            <p:nvPr/>
          </p:nvSpPr>
          <p:spPr>
            <a:xfrm>
              <a:off x="7703149" y="5043769"/>
              <a:ext cx="977726" cy="243257"/>
            </a:xfrm>
            <a:prstGeom prst="round2Diag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fontAlgn="base">
                <a:lnSpc>
                  <a:spcPts val="1800"/>
                </a:lnSpc>
              </a:pPr>
              <a:r>
                <a:rPr lang="fr-FR" sz="1100" spc="-25" dirty="0">
                  <a:solidFill>
                    <a:schemeClr val="tx1"/>
                  </a:solidFill>
                  <a:effectLst/>
                  <a:ea typeface="Times New Roman" panose="02020603050405020304" pitchFamily="18" charset="0"/>
                </a:rPr>
                <a:t>Postuler</a:t>
              </a:r>
              <a:r>
                <a:rPr lang="fr-FR" sz="1050" spc="-25" dirty="0">
                  <a:solidFill>
                    <a:schemeClr val="tx1"/>
                  </a:solidFill>
                  <a:effectLst/>
                  <a:ea typeface="Times New Roman" panose="02020603050405020304" pitchFamily="18" charset="0"/>
                </a:rPr>
                <a:t> </a:t>
              </a:r>
              <a:endParaRPr lang="fr-FR" sz="1050" dirty="0">
                <a:solidFill>
                  <a:schemeClr val="tx1"/>
                </a:solidFill>
              </a:endParaRPr>
            </a:p>
          </p:txBody>
        </p:sp>
        <p:sp>
          <p:nvSpPr>
            <p:cNvPr id="17" name="ZoneTexte 16">
              <a:extLst>
                <a:ext uri="{FF2B5EF4-FFF2-40B4-BE49-F238E27FC236}">
                  <a16:creationId xmlns:a16="http://schemas.microsoft.com/office/drawing/2014/main" id="{19586D3A-FFDD-437B-F3ED-9190B2B27D23}"/>
                </a:ext>
              </a:extLst>
            </p:cNvPr>
            <p:cNvSpPr txBox="1"/>
            <p:nvPr/>
          </p:nvSpPr>
          <p:spPr>
            <a:xfrm>
              <a:off x="8969744" y="5037909"/>
              <a:ext cx="2693074" cy="458405"/>
            </a:xfrm>
            <a:prstGeom prst="rect">
              <a:avLst/>
            </a:prstGeom>
            <a:noFill/>
          </p:spPr>
          <p:txBody>
            <a:bodyPr wrap="square">
              <a:spAutoFit/>
            </a:bodyPr>
            <a:lstStyle/>
            <a:p>
              <a:r>
                <a:rPr lang="fr-FR" sz="1200" b="1" spc="-25" dirty="0">
                  <a:ea typeface="Times New Roman" panose="02020603050405020304" pitchFamily="18" charset="0"/>
                </a:rPr>
                <a:t>Mail contact c</a:t>
              </a:r>
              <a:r>
                <a:rPr lang="fr-FR" sz="1200" b="1" spc="-25" dirty="0">
                  <a:solidFill>
                    <a:schemeClr val="tx1"/>
                  </a:solidFill>
                  <a:effectLst/>
                  <a:ea typeface="Times New Roman" panose="02020603050405020304" pitchFamily="18" charset="0"/>
                </a:rPr>
                <a:t>atherine.reybard@amsp.fr	</a:t>
              </a:r>
              <a:endParaRPr lang="fr-FR" sz="1200" u="sng" dirty="0">
                <a:solidFill>
                  <a:srgbClr val="0070C0"/>
                </a:solidFill>
              </a:endParaRPr>
            </a:p>
          </p:txBody>
        </p:sp>
      </p:grpSp>
      <p:cxnSp>
        <p:nvCxnSpPr>
          <p:cNvPr id="3" name="Connecteur droit 2">
            <a:extLst>
              <a:ext uri="{FF2B5EF4-FFF2-40B4-BE49-F238E27FC236}">
                <a16:creationId xmlns:a16="http://schemas.microsoft.com/office/drawing/2014/main" id="{7B8AE936-6EC9-759F-2415-D2E8ADB57D84}"/>
              </a:ext>
            </a:extLst>
          </p:cNvPr>
          <p:cNvCxnSpPr/>
          <p:nvPr/>
        </p:nvCxnSpPr>
        <p:spPr>
          <a:xfrm>
            <a:off x="4703623" y="1136468"/>
            <a:ext cx="0" cy="561140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0745946"/>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97</TotalTime>
  <Words>741</Words>
  <Application>Microsoft Office PowerPoint</Application>
  <PresentationFormat>Grand écran</PresentationFormat>
  <Paragraphs>54</Paragraphs>
  <Slides>1</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vt:i4>
      </vt:variant>
    </vt:vector>
  </HeadingPairs>
  <TitlesOfParts>
    <vt:vector size="7" baseType="lpstr">
      <vt:lpstr>Aptos</vt:lpstr>
      <vt:lpstr>Aptos Display</vt:lpstr>
      <vt:lpstr>Arial</vt:lpstr>
      <vt:lpstr>Calibri</vt:lpstr>
      <vt:lpstr>Wingdings</vt:lpstr>
      <vt:lpstr>Thème Office</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Astrid Froment</dc:creator>
  <cp:lastModifiedBy>Oriane LAOUT</cp:lastModifiedBy>
  <cp:revision>28</cp:revision>
  <cp:lastPrinted>2025-01-20T14:54:28Z</cp:lastPrinted>
  <dcterms:created xsi:type="dcterms:W3CDTF">2024-03-27T14:53:47Z</dcterms:created>
  <dcterms:modified xsi:type="dcterms:W3CDTF">2025-03-06T13:17:40Z</dcterms:modified>
</cp:coreProperties>
</file>