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296"/>
  </p:normalViewPr>
  <p:slideViewPr>
    <p:cSldViewPr snapToGrid="0" showGuides="1">
      <p:cViewPr varScale="1">
        <p:scale>
          <a:sx n="114" d="100"/>
          <a:sy n="114" d="100"/>
        </p:scale>
        <p:origin x="43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A07160-3BD8-7A78-5A2D-5C092F371FB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2F22FFC-B752-2A90-223F-384572CF65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4DA4F48-7288-0D79-62C4-A8D67843958C}"/>
              </a:ext>
            </a:extLst>
          </p:cNvPr>
          <p:cNvSpPr>
            <a:spLocks noGrp="1"/>
          </p:cNvSpPr>
          <p:nvPr>
            <p:ph type="dt" sz="half" idx="10"/>
          </p:nvPr>
        </p:nvSpPr>
        <p:spPr/>
        <p:txBody>
          <a:bodyPr/>
          <a:lstStyle/>
          <a:p>
            <a:fld id="{0AA225C2-7AA8-894B-A9C2-F9D2DE078612}" type="datetimeFigureOut">
              <a:rPr lang="fr-FR" smtClean="0"/>
              <a:t>13/06/2024</a:t>
            </a:fld>
            <a:endParaRPr lang="fr-FR"/>
          </a:p>
        </p:txBody>
      </p:sp>
      <p:sp>
        <p:nvSpPr>
          <p:cNvPr id="5" name="Espace réservé du pied de page 4">
            <a:extLst>
              <a:ext uri="{FF2B5EF4-FFF2-40B4-BE49-F238E27FC236}">
                <a16:creationId xmlns:a16="http://schemas.microsoft.com/office/drawing/2014/main" id="{3178A3E1-513F-B552-476F-99BAD687CD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C049CD3-A0C8-7CF1-4268-7D43F675A5DE}"/>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3508947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AAD12D-C5ED-88E4-54C7-3D994B53D77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F951529-F1ED-7B1B-BDA4-C70CB600F96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3A2DE4-4B1E-C04B-8630-7163901BBD66}"/>
              </a:ext>
            </a:extLst>
          </p:cNvPr>
          <p:cNvSpPr>
            <a:spLocks noGrp="1"/>
          </p:cNvSpPr>
          <p:nvPr>
            <p:ph type="dt" sz="half" idx="10"/>
          </p:nvPr>
        </p:nvSpPr>
        <p:spPr/>
        <p:txBody>
          <a:bodyPr/>
          <a:lstStyle/>
          <a:p>
            <a:fld id="{0AA225C2-7AA8-894B-A9C2-F9D2DE078612}" type="datetimeFigureOut">
              <a:rPr lang="fr-FR" smtClean="0"/>
              <a:t>13/06/2024</a:t>
            </a:fld>
            <a:endParaRPr lang="fr-FR"/>
          </a:p>
        </p:txBody>
      </p:sp>
      <p:sp>
        <p:nvSpPr>
          <p:cNvPr id="5" name="Espace réservé du pied de page 4">
            <a:extLst>
              <a:ext uri="{FF2B5EF4-FFF2-40B4-BE49-F238E27FC236}">
                <a16:creationId xmlns:a16="http://schemas.microsoft.com/office/drawing/2014/main" id="{421C5997-FC0E-B343-DFCE-827746B4B60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50DF346-CF4E-4213-9837-85889D3B2EF9}"/>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3697356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0FAF14D-25F9-C793-17BB-C35B157821F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4658E9F-82E4-02F2-A4E5-680BE5E4B9B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316E6B5-C915-B0D2-B49D-18FC874D9647}"/>
              </a:ext>
            </a:extLst>
          </p:cNvPr>
          <p:cNvSpPr>
            <a:spLocks noGrp="1"/>
          </p:cNvSpPr>
          <p:nvPr>
            <p:ph type="dt" sz="half" idx="10"/>
          </p:nvPr>
        </p:nvSpPr>
        <p:spPr/>
        <p:txBody>
          <a:bodyPr/>
          <a:lstStyle/>
          <a:p>
            <a:fld id="{0AA225C2-7AA8-894B-A9C2-F9D2DE078612}" type="datetimeFigureOut">
              <a:rPr lang="fr-FR" smtClean="0"/>
              <a:t>13/06/2024</a:t>
            </a:fld>
            <a:endParaRPr lang="fr-FR"/>
          </a:p>
        </p:txBody>
      </p:sp>
      <p:sp>
        <p:nvSpPr>
          <p:cNvPr id="5" name="Espace réservé du pied de page 4">
            <a:extLst>
              <a:ext uri="{FF2B5EF4-FFF2-40B4-BE49-F238E27FC236}">
                <a16:creationId xmlns:a16="http://schemas.microsoft.com/office/drawing/2014/main" id="{6F45307B-F1F2-5851-B83D-3235773C30F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D13D3A8-BC93-5734-6C9D-F4B6027E138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31421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856F6-96DA-4432-ED89-0AF0CC9DB27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B69BFF1-3DF6-34F1-8541-36EC93997AD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FC5696C-22D8-97F2-435A-B78690A919D6}"/>
              </a:ext>
            </a:extLst>
          </p:cNvPr>
          <p:cNvSpPr>
            <a:spLocks noGrp="1"/>
          </p:cNvSpPr>
          <p:nvPr>
            <p:ph type="dt" sz="half" idx="10"/>
          </p:nvPr>
        </p:nvSpPr>
        <p:spPr/>
        <p:txBody>
          <a:bodyPr/>
          <a:lstStyle/>
          <a:p>
            <a:fld id="{0AA225C2-7AA8-894B-A9C2-F9D2DE078612}" type="datetimeFigureOut">
              <a:rPr lang="fr-FR" smtClean="0"/>
              <a:t>13/06/2024</a:t>
            </a:fld>
            <a:endParaRPr lang="fr-FR"/>
          </a:p>
        </p:txBody>
      </p:sp>
      <p:sp>
        <p:nvSpPr>
          <p:cNvPr id="5" name="Espace réservé du pied de page 4">
            <a:extLst>
              <a:ext uri="{FF2B5EF4-FFF2-40B4-BE49-F238E27FC236}">
                <a16:creationId xmlns:a16="http://schemas.microsoft.com/office/drawing/2014/main" id="{750B4837-EF61-8887-9197-19AFE7E5B3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005AFF4-3D21-0555-1D8B-E20881752BA8}"/>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754770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02132F-45E2-6B95-5490-36A852F7948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B0416CB-53B5-DF38-3A0E-0A8A2525F1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590460A-7048-3ABE-BE38-070472944130}"/>
              </a:ext>
            </a:extLst>
          </p:cNvPr>
          <p:cNvSpPr>
            <a:spLocks noGrp="1"/>
          </p:cNvSpPr>
          <p:nvPr>
            <p:ph type="dt" sz="half" idx="10"/>
          </p:nvPr>
        </p:nvSpPr>
        <p:spPr/>
        <p:txBody>
          <a:bodyPr/>
          <a:lstStyle/>
          <a:p>
            <a:fld id="{0AA225C2-7AA8-894B-A9C2-F9D2DE078612}" type="datetimeFigureOut">
              <a:rPr lang="fr-FR" smtClean="0"/>
              <a:t>13/06/2024</a:t>
            </a:fld>
            <a:endParaRPr lang="fr-FR"/>
          </a:p>
        </p:txBody>
      </p:sp>
      <p:sp>
        <p:nvSpPr>
          <p:cNvPr id="5" name="Espace réservé du pied de page 4">
            <a:extLst>
              <a:ext uri="{FF2B5EF4-FFF2-40B4-BE49-F238E27FC236}">
                <a16:creationId xmlns:a16="http://schemas.microsoft.com/office/drawing/2014/main" id="{626878C2-D24B-E818-9722-000E14E657B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97128F9-C2B1-77A8-FA6E-681F4F2BF678}"/>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40239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0271A7-F70B-0F3C-5E92-EE6D83811B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3BE3657-FCD0-EB71-0779-F0B0AE3FC60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8C4E9BB-B7AF-0201-8143-F24D29392D4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9926453-142D-C656-6B8E-BB1B69AB4734}"/>
              </a:ext>
            </a:extLst>
          </p:cNvPr>
          <p:cNvSpPr>
            <a:spLocks noGrp="1"/>
          </p:cNvSpPr>
          <p:nvPr>
            <p:ph type="dt" sz="half" idx="10"/>
          </p:nvPr>
        </p:nvSpPr>
        <p:spPr/>
        <p:txBody>
          <a:bodyPr/>
          <a:lstStyle/>
          <a:p>
            <a:fld id="{0AA225C2-7AA8-894B-A9C2-F9D2DE078612}" type="datetimeFigureOut">
              <a:rPr lang="fr-FR" smtClean="0"/>
              <a:t>13/06/2024</a:t>
            </a:fld>
            <a:endParaRPr lang="fr-FR"/>
          </a:p>
        </p:txBody>
      </p:sp>
      <p:sp>
        <p:nvSpPr>
          <p:cNvPr id="6" name="Espace réservé du pied de page 5">
            <a:extLst>
              <a:ext uri="{FF2B5EF4-FFF2-40B4-BE49-F238E27FC236}">
                <a16:creationId xmlns:a16="http://schemas.microsoft.com/office/drawing/2014/main" id="{7711197A-0E23-91A8-660E-F9301A714C8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B330B9A-CEBF-E8D1-090F-4DFAF988E0D7}"/>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1209787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50435-59EC-D7BC-B260-94D3B2371C1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8B352A8-DC46-F907-E69F-2F9CB77C20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364150B-1F57-83EC-6CE9-D752738E0D3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4710D23-5B09-4EC4-670A-44E6ED6230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4E37575-84BB-13BA-FEB2-E2AC9340D12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578AE5C-B229-EF5F-4EF2-D6A8056C2906}"/>
              </a:ext>
            </a:extLst>
          </p:cNvPr>
          <p:cNvSpPr>
            <a:spLocks noGrp="1"/>
          </p:cNvSpPr>
          <p:nvPr>
            <p:ph type="dt" sz="half" idx="10"/>
          </p:nvPr>
        </p:nvSpPr>
        <p:spPr/>
        <p:txBody>
          <a:bodyPr/>
          <a:lstStyle/>
          <a:p>
            <a:fld id="{0AA225C2-7AA8-894B-A9C2-F9D2DE078612}" type="datetimeFigureOut">
              <a:rPr lang="fr-FR" smtClean="0"/>
              <a:t>13/06/2024</a:t>
            </a:fld>
            <a:endParaRPr lang="fr-FR"/>
          </a:p>
        </p:txBody>
      </p:sp>
      <p:sp>
        <p:nvSpPr>
          <p:cNvPr id="8" name="Espace réservé du pied de page 7">
            <a:extLst>
              <a:ext uri="{FF2B5EF4-FFF2-40B4-BE49-F238E27FC236}">
                <a16:creationId xmlns:a16="http://schemas.microsoft.com/office/drawing/2014/main" id="{36BB1768-88DF-F744-438A-3D4AA727987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DDA6464-B466-A211-E6F2-2C3636357F2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09239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96E4D9-49A4-70B4-0EE7-1F1306CBF5F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4B11E14-0CD6-EB9D-952F-59F2A10C5C2C}"/>
              </a:ext>
            </a:extLst>
          </p:cNvPr>
          <p:cNvSpPr>
            <a:spLocks noGrp="1"/>
          </p:cNvSpPr>
          <p:nvPr>
            <p:ph type="dt" sz="half" idx="10"/>
          </p:nvPr>
        </p:nvSpPr>
        <p:spPr/>
        <p:txBody>
          <a:bodyPr/>
          <a:lstStyle/>
          <a:p>
            <a:fld id="{0AA225C2-7AA8-894B-A9C2-F9D2DE078612}" type="datetimeFigureOut">
              <a:rPr lang="fr-FR" smtClean="0"/>
              <a:t>13/06/2024</a:t>
            </a:fld>
            <a:endParaRPr lang="fr-FR"/>
          </a:p>
        </p:txBody>
      </p:sp>
      <p:sp>
        <p:nvSpPr>
          <p:cNvPr id="4" name="Espace réservé du pied de page 3">
            <a:extLst>
              <a:ext uri="{FF2B5EF4-FFF2-40B4-BE49-F238E27FC236}">
                <a16:creationId xmlns:a16="http://schemas.microsoft.com/office/drawing/2014/main" id="{4D84CD95-EE6D-6B90-109F-F0C6ABCB5D4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A6DAB9A-0B41-D364-5443-6378786CA856}"/>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439291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7FD9164-39DE-192A-C318-41C1BAD3CA5A}"/>
              </a:ext>
            </a:extLst>
          </p:cNvPr>
          <p:cNvSpPr>
            <a:spLocks noGrp="1"/>
          </p:cNvSpPr>
          <p:nvPr>
            <p:ph type="dt" sz="half" idx="10"/>
          </p:nvPr>
        </p:nvSpPr>
        <p:spPr/>
        <p:txBody>
          <a:bodyPr/>
          <a:lstStyle/>
          <a:p>
            <a:fld id="{0AA225C2-7AA8-894B-A9C2-F9D2DE078612}" type="datetimeFigureOut">
              <a:rPr lang="fr-FR" smtClean="0"/>
              <a:t>13/06/2024</a:t>
            </a:fld>
            <a:endParaRPr lang="fr-FR"/>
          </a:p>
        </p:txBody>
      </p:sp>
      <p:sp>
        <p:nvSpPr>
          <p:cNvPr id="3" name="Espace réservé du pied de page 2">
            <a:extLst>
              <a:ext uri="{FF2B5EF4-FFF2-40B4-BE49-F238E27FC236}">
                <a16:creationId xmlns:a16="http://schemas.microsoft.com/office/drawing/2014/main" id="{A517920E-13EE-1E79-0CDB-6AEE49F4484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9B0741E-A6C3-3E65-2F77-F636CCE79BA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15417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D7A93F-E679-18AE-AAA5-07707BB37DA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C4686DA-E12D-1EAC-BEC2-9EE826A490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D7CD10E-024C-7D1B-32CA-7BD837EF8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13728C9-2301-580F-480F-B6AA80E62EA8}"/>
              </a:ext>
            </a:extLst>
          </p:cNvPr>
          <p:cNvSpPr>
            <a:spLocks noGrp="1"/>
          </p:cNvSpPr>
          <p:nvPr>
            <p:ph type="dt" sz="half" idx="10"/>
          </p:nvPr>
        </p:nvSpPr>
        <p:spPr/>
        <p:txBody>
          <a:bodyPr/>
          <a:lstStyle/>
          <a:p>
            <a:fld id="{0AA225C2-7AA8-894B-A9C2-F9D2DE078612}" type="datetimeFigureOut">
              <a:rPr lang="fr-FR" smtClean="0"/>
              <a:t>13/06/2024</a:t>
            </a:fld>
            <a:endParaRPr lang="fr-FR"/>
          </a:p>
        </p:txBody>
      </p:sp>
      <p:sp>
        <p:nvSpPr>
          <p:cNvPr id="6" name="Espace réservé du pied de page 5">
            <a:extLst>
              <a:ext uri="{FF2B5EF4-FFF2-40B4-BE49-F238E27FC236}">
                <a16:creationId xmlns:a16="http://schemas.microsoft.com/office/drawing/2014/main" id="{366BCE23-CD08-7167-9360-9A5D3CC5AC2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B0DBF27-A28E-48CE-413B-AAD33A193A3E}"/>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470924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7BA0DA-DCDD-0E9A-E6EB-E0B9C397B13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16C7D90-7AA9-3D55-5104-45D2A1C683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5B4EF97-6C43-0F1D-5F98-7B78575F3D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6FCB19B-3E73-AFE0-DCC4-45CFE585F94A}"/>
              </a:ext>
            </a:extLst>
          </p:cNvPr>
          <p:cNvSpPr>
            <a:spLocks noGrp="1"/>
          </p:cNvSpPr>
          <p:nvPr>
            <p:ph type="dt" sz="half" idx="10"/>
          </p:nvPr>
        </p:nvSpPr>
        <p:spPr/>
        <p:txBody>
          <a:bodyPr/>
          <a:lstStyle/>
          <a:p>
            <a:fld id="{0AA225C2-7AA8-894B-A9C2-F9D2DE078612}" type="datetimeFigureOut">
              <a:rPr lang="fr-FR" smtClean="0"/>
              <a:t>13/06/2024</a:t>
            </a:fld>
            <a:endParaRPr lang="fr-FR"/>
          </a:p>
        </p:txBody>
      </p:sp>
      <p:sp>
        <p:nvSpPr>
          <p:cNvPr id="6" name="Espace réservé du pied de page 5">
            <a:extLst>
              <a:ext uri="{FF2B5EF4-FFF2-40B4-BE49-F238E27FC236}">
                <a16:creationId xmlns:a16="http://schemas.microsoft.com/office/drawing/2014/main" id="{1DCC9B4E-7581-6395-8D45-5E98B4845C8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E61DA7A-A2C8-E738-5267-90B4DBFF0F22}"/>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4051158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FB703F1-5E52-C7C9-F85B-3DBE17A777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CEE6B0-DC74-8C30-3086-42163F29ED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E889594-B240-C13B-C3CF-65829A13E3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A225C2-7AA8-894B-A9C2-F9D2DE078612}" type="datetimeFigureOut">
              <a:rPr lang="fr-FR" smtClean="0"/>
              <a:t>13/06/2024</a:t>
            </a:fld>
            <a:endParaRPr lang="fr-FR"/>
          </a:p>
        </p:txBody>
      </p:sp>
      <p:sp>
        <p:nvSpPr>
          <p:cNvPr id="5" name="Espace réservé du pied de page 4">
            <a:extLst>
              <a:ext uri="{FF2B5EF4-FFF2-40B4-BE49-F238E27FC236}">
                <a16:creationId xmlns:a16="http://schemas.microsoft.com/office/drawing/2014/main" id="{7B89C622-9ADC-2137-D0F5-C17C1D63D1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6C2239E-70A1-FD77-A909-8EC2A0E383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D5BC46-1F3D-9B4D-953B-E68D0FC5DEE5}" type="slidenum">
              <a:rPr lang="fr-FR" smtClean="0"/>
              <a:t>‹N°›</a:t>
            </a:fld>
            <a:endParaRPr lang="fr-FR"/>
          </a:p>
        </p:txBody>
      </p:sp>
    </p:spTree>
    <p:extLst>
      <p:ext uri="{BB962C8B-B14F-4D97-AF65-F5344CB8AC3E}">
        <p14:creationId xmlns:p14="http://schemas.microsoft.com/office/powerpoint/2010/main" val="174812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http://www.amsp.fr/" TargetMode="Externa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C040B0E2-D4AE-D784-24C5-947A787A2901}"/>
              </a:ext>
            </a:extLst>
          </p:cNvPr>
          <p:cNvGrpSpPr/>
          <p:nvPr/>
        </p:nvGrpSpPr>
        <p:grpSpPr>
          <a:xfrm>
            <a:off x="0" y="14409"/>
            <a:ext cx="4703623" cy="6843591"/>
            <a:chOff x="0" y="11846"/>
            <a:chExt cx="4703623" cy="6843591"/>
          </a:xfrm>
        </p:grpSpPr>
        <p:pic>
          <p:nvPicPr>
            <p:cNvPr id="4" name="Image 3" descr="Une image contenant texte, Police, logo, Graphique&#10;&#10;Description générée automatiquement">
              <a:extLst>
                <a:ext uri="{FF2B5EF4-FFF2-40B4-BE49-F238E27FC236}">
                  <a16:creationId xmlns:a16="http://schemas.microsoft.com/office/drawing/2014/main" id="{DC37137C-6691-77F0-1111-42D3388D3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46"/>
              <a:ext cx="3150114" cy="1261326"/>
            </a:xfrm>
            <a:prstGeom prst="rect">
              <a:avLst/>
            </a:prstGeom>
          </p:spPr>
        </p:pic>
        <p:pic>
          <p:nvPicPr>
            <p:cNvPr id="5" name="Image 4" descr="Une image contenant blanc, conception&#10;&#10;Description générée automatiquement">
              <a:extLst>
                <a:ext uri="{FF2B5EF4-FFF2-40B4-BE49-F238E27FC236}">
                  <a16:creationId xmlns:a16="http://schemas.microsoft.com/office/drawing/2014/main" id="{9606A8CF-D9FA-3A12-C68D-18040232FC8B}"/>
                </a:ext>
              </a:extLst>
            </p:cNvPr>
            <p:cNvPicPr>
              <a:picLocks noChangeAspect="1"/>
            </p:cNvPicPr>
            <p:nvPr/>
          </p:nvPicPr>
          <p:blipFill rotWithShape="1">
            <a:blip r:embed="rId3">
              <a:extLst>
                <a:ext uri="{28A0092B-C50C-407E-A947-70E740481C1C}">
                  <a14:useLocalDpi xmlns:a14="http://schemas.microsoft.com/office/drawing/2010/main" val="0"/>
                </a:ext>
              </a:extLst>
            </a:blip>
            <a:srcRect l="17656" r="34881"/>
            <a:stretch/>
          </p:blipFill>
          <p:spPr>
            <a:xfrm>
              <a:off x="0" y="1139427"/>
              <a:ext cx="4703623" cy="5716010"/>
            </a:xfrm>
            <a:prstGeom prst="rect">
              <a:avLst/>
            </a:prstGeom>
          </p:spPr>
        </p:pic>
        <p:pic>
          <p:nvPicPr>
            <p:cNvPr id="6" name="Image 5" descr="Une image contenant personne, habits, ongle, doigt&#10;&#10;Description générée automatiquement">
              <a:extLst>
                <a:ext uri="{FF2B5EF4-FFF2-40B4-BE49-F238E27FC236}">
                  <a16:creationId xmlns:a16="http://schemas.microsoft.com/office/drawing/2014/main" id="{8C7E231A-5692-6107-6A1F-EF7A52C4302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85750" y="1265492"/>
              <a:ext cx="2171696" cy="1631216"/>
            </a:xfrm>
            <a:prstGeom prst="rect">
              <a:avLst/>
            </a:prstGeom>
          </p:spPr>
        </p:pic>
        <p:sp>
          <p:nvSpPr>
            <p:cNvPr id="7" name="ZoneTexte 6">
              <a:extLst>
                <a:ext uri="{FF2B5EF4-FFF2-40B4-BE49-F238E27FC236}">
                  <a16:creationId xmlns:a16="http://schemas.microsoft.com/office/drawing/2014/main" id="{46D1BFA5-A2A8-A6B5-6D0A-D79378B79E71}"/>
                </a:ext>
              </a:extLst>
            </p:cNvPr>
            <p:cNvSpPr txBox="1"/>
            <p:nvPr/>
          </p:nvSpPr>
          <p:spPr>
            <a:xfrm>
              <a:off x="2521671" y="1267511"/>
              <a:ext cx="1844589" cy="1631216"/>
            </a:xfrm>
            <a:prstGeom prst="rect">
              <a:avLst/>
            </a:prstGeom>
            <a:noFill/>
            <a:ln>
              <a:noFill/>
            </a:ln>
          </p:spPr>
          <p:txBody>
            <a:bodyPr wrap="square">
              <a:spAutoFit/>
            </a:bodyPr>
            <a:lstStyle/>
            <a:p>
              <a:pPr algn="just"/>
              <a:r>
                <a:rPr lang="fr-FR" sz="1000" spc="-25" dirty="0">
                  <a:effectLst/>
                  <a:ea typeface="Calibri" panose="020F0502020204030204" pitchFamily="34" charset="0"/>
                </a:rPr>
                <a:t>Depuis 1954</a:t>
              </a:r>
              <a:r>
                <a:rPr lang="fr-FR" sz="1000" spc="-25" dirty="0">
                  <a:effectLst/>
                  <a:latin typeface="+mj-lt"/>
                  <a:ea typeface="Calibri" panose="020F0502020204030204" pitchFamily="34" charset="0"/>
                </a:rPr>
                <a:t>, l’association </a:t>
              </a:r>
              <a:r>
                <a:rPr lang="fr-FR" sz="1000" spc="-25" dirty="0" err="1">
                  <a:latin typeface="+mj-lt"/>
                  <a:ea typeface="Calibri" panose="020F0502020204030204" pitchFamily="34" charset="0"/>
                </a:rPr>
                <a:t>M</a:t>
              </a:r>
              <a:r>
                <a:rPr lang="fr-FR" sz="1000" spc="-25" dirty="0" err="1">
                  <a:effectLst/>
                  <a:latin typeface="+mj-lt"/>
                  <a:ea typeface="Calibri" panose="020F0502020204030204" pitchFamily="34" charset="0"/>
                </a:rPr>
                <a:t>édico-Sociale</a:t>
              </a:r>
              <a:r>
                <a:rPr lang="fr-FR" sz="1000" spc="-25" dirty="0">
                  <a:effectLst/>
                  <a:latin typeface="+mj-lt"/>
                  <a:ea typeface="Calibri" panose="020F0502020204030204" pitchFamily="34" charset="0"/>
                </a:rPr>
                <a:t> de Provence a pour vocation d’accompagner et d’accueillir des personnes fragiles aux parcours hors normes : des enfants, des adolescents et des adultes, quels que soient leurs capacités, leurs handicaps, leurs vulnérabilités socio-relationnelles ou leur précarité́ familiale.</a:t>
              </a:r>
              <a:endParaRPr lang="fr-FR" sz="1000" dirty="0">
                <a:latin typeface="+mj-lt"/>
              </a:endParaRPr>
            </a:p>
          </p:txBody>
        </p:sp>
        <p:sp>
          <p:nvSpPr>
            <p:cNvPr id="8" name="ZoneTexte 7">
              <a:extLst>
                <a:ext uri="{FF2B5EF4-FFF2-40B4-BE49-F238E27FC236}">
                  <a16:creationId xmlns:a16="http://schemas.microsoft.com/office/drawing/2014/main" id="{91D1DBE5-7B98-EBC1-6415-A3E3EF66CE54}"/>
                </a:ext>
              </a:extLst>
            </p:cNvPr>
            <p:cNvSpPr txBox="1"/>
            <p:nvPr/>
          </p:nvSpPr>
          <p:spPr>
            <a:xfrm>
              <a:off x="214361" y="2949990"/>
              <a:ext cx="4186189" cy="3544432"/>
            </a:xfrm>
            <a:prstGeom prst="rect">
              <a:avLst/>
            </a:prstGeom>
            <a:noFill/>
          </p:spPr>
          <p:txBody>
            <a:bodyPr wrap="square">
              <a:spAutoFit/>
            </a:bodyPr>
            <a:lstStyle/>
            <a:p>
              <a:pPr algn="just" fontAlgn="base">
                <a:lnSpc>
                  <a:spcPts val="1800"/>
                </a:lnSpc>
              </a:pPr>
              <a:r>
                <a:rPr lang="fr-FR" sz="1000" spc="-25" dirty="0">
                  <a:effectLst/>
                  <a:latin typeface="+mj-lt"/>
                  <a:ea typeface="Times New Roman" panose="02020603050405020304" pitchFamily="18" charset="0"/>
                </a:rPr>
                <a:t>Animés par une mission forte de sens, « Un chemin pour chacun », nous initions des projets audacieux et innovants, avec le soutien des pouvoirs publics et de nos partenaires. Dans ce cadre, nous offrons un accueil individualisé dans nos lieux d’accueil basés en Provence. Nous plaçons la personne accueillie et sa famille au centre des dispositifs que nous déployons, en transmettant des savoir-faire et des </a:t>
              </a:r>
              <a:r>
                <a:rPr lang="fr-FR" sz="1000" spc="-25" dirty="0" err="1">
                  <a:effectLst/>
                  <a:latin typeface="+mj-lt"/>
                  <a:ea typeface="Times New Roman" panose="02020603050405020304" pitchFamily="18" charset="0"/>
                </a:rPr>
                <a:t>savoir-être</a:t>
              </a:r>
              <a:r>
                <a:rPr lang="fr-FR" sz="1000" spc="-25" dirty="0">
                  <a:effectLst/>
                  <a:latin typeface="+mj-lt"/>
                  <a:ea typeface="Times New Roman" panose="02020603050405020304" pitchFamily="18" charset="0"/>
                </a:rPr>
                <a:t> par l’éducation, la formation, le travail protégé, tout comme nous apportons des soins individualisés et un accompagnement quotidien. </a:t>
              </a:r>
              <a:endParaRPr lang="fr-FR" sz="1000" dirty="0">
                <a:effectLst/>
                <a:latin typeface="+mj-lt"/>
                <a:ea typeface="Times New Roman" panose="02020603050405020304" pitchFamily="18" charset="0"/>
              </a:endParaRPr>
            </a:p>
            <a:p>
              <a:pPr algn="just" fontAlgn="base">
                <a:lnSpc>
                  <a:spcPts val="1800"/>
                </a:lnSpc>
              </a:pPr>
              <a:r>
                <a:rPr lang="fr-FR" sz="1000" spc="-25" dirty="0">
                  <a:effectLst/>
                  <a:latin typeface="+mj-lt"/>
                  <a:ea typeface="Times New Roman" panose="02020603050405020304" pitchFamily="18" charset="0"/>
                </a:rPr>
                <a:t>Aujourd’hui notre équipe de près de </a:t>
              </a:r>
              <a:r>
                <a:rPr lang="fr-FR" sz="1000" b="1" spc="-25" dirty="0">
                  <a:effectLst/>
                  <a:latin typeface="+mj-lt"/>
                  <a:ea typeface="Times New Roman" panose="02020603050405020304" pitchFamily="18" charset="0"/>
                </a:rPr>
                <a:t>520 collaborateurs</a:t>
              </a:r>
              <a:r>
                <a:rPr lang="fr-FR" sz="1000" spc="-25" dirty="0">
                  <a:effectLst/>
                  <a:latin typeface="+mj-lt"/>
                  <a:ea typeface="Times New Roman" panose="02020603050405020304" pitchFamily="18" charset="0"/>
                </a:rPr>
                <a:t> fait vivre nos valeurs de notre association :</a:t>
              </a:r>
              <a:r>
                <a:rPr lang="fr-FR" sz="1000" dirty="0">
                  <a:latin typeface="+mj-lt"/>
                  <a:ea typeface="Times New Roman" panose="02020603050405020304" pitchFamily="18" charset="0"/>
                </a:rPr>
                <a:t>                       </a:t>
              </a:r>
            </a:p>
            <a:p>
              <a:pPr algn="just" fontAlgn="base">
                <a:lnSpc>
                  <a:spcPts val="1800"/>
                </a:lnSpc>
              </a:pPr>
              <a:r>
                <a:rPr lang="fr-FR" sz="1000" dirty="0">
                  <a:latin typeface="+mj-lt"/>
                  <a:ea typeface="Times New Roman" panose="02020603050405020304" pitchFamily="18" charset="0"/>
                </a:rPr>
                <a:t>  </a:t>
              </a:r>
            </a:p>
            <a:p>
              <a:pPr algn="ctr" fontAlgn="base">
                <a:lnSpc>
                  <a:spcPts val="1800"/>
                </a:lnSpc>
              </a:pPr>
              <a:r>
                <a:rPr lang="fr-FR" sz="1050" dirty="0">
                  <a:solidFill>
                    <a:srgbClr val="2E4798"/>
                  </a:solidFill>
                  <a:latin typeface="+mj-lt"/>
                  <a:ea typeface="Times New Roman" panose="02020603050405020304" pitchFamily="18" charset="0"/>
                </a:rPr>
                <a:t> </a:t>
              </a:r>
              <a:r>
                <a:rPr lang="fr-FR" sz="1600" spc="-25" dirty="0">
                  <a:solidFill>
                    <a:srgbClr val="2E4798"/>
                  </a:solidFill>
                  <a:effectLst/>
                  <a:latin typeface="+mj-lt"/>
                  <a:ea typeface="Times New Roman" panose="02020603050405020304" pitchFamily="18" charset="0"/>
                </a:rPr>
                <a:t>Audace  - Bienveillance  - Intégrité</a:t>
              </a:r>
            </a:p>
            <a:p>
              <a:pPr algn="ctr" fontAlgn="base">
                <a:lnSpc>
                  <a:spcPts val="1800"/>
                </a:lnSpc>
              </a:pPr>
              <a:endParaRPr lang="fr-FR" sz="500" spc="-25" dirty="0">
                <a:solidFill>
                  <a:srgbClr val="2E4798"/>
                </a:solidFill>
                <a:effectLst/>
                <a:latin typeface="+mj-lt"/>
                <a:ea typeface="Times New Roman" panose="02020603050405020304" pitchFamily="18" charset="0"/>
              </a:endParaRPr>
            </a:p>
            <a:p>
              <a:pPr algn="just" fontAlgn="base">
                <a:lnSpc>
                  <a:spcPts val="1800"/>
                </a:lnSpc>
              </a:pPr>
              <a:r>
                <a:rPr lang="fr-FR" sz="1000" spc="-25" dirty="0">
                  <a:effectLst/>
                  <a:latin typeface="+mj-lt"/>
                  <a:ea typeface="Times New Roman" panose="02020603050405020304" pitchFamily="18" charset="0"/>
                </a:rPr>
                <a:t>Vous êtes attirés par des projets concrets qui ont du sens?  </a:t>
              </a:r>
              <a:br>
                <a:rPr lang="fr-FR" sz="1000" spc="-25" dirty="0">
                  <a:effectLst/>
                  <a:latin typeface="+mj-lt"/>
                  <a:ea typeface="Times New Roman" panose="02020603050405020304" pitchFamily="18" charset="0"/>
                </a:rPr>
              </a:br>
              <a:r>
                <a:rPr lang="fr-FR" sz="1000" spc="-25" dirty="0">
                  <a:effectLst/>
                  <a:latin typeface="+mj-lt"/>
                  <a:ea typeface="Times New Roman" panose="02020603050405020304" pitchFamily="18" charset="0"/>
                </a:rPr>
                <a:t>Vous voulez vous investir dans une association médico-sociale engagée? </a:t>
              </a:r>
              <a:br>
                <a:rPr lang="fr-FR" sz="1000" spc="-25" dirty="0">
                  <a:effectLst/>
                  <a:latin typeface="+mj-lt"/>
                  <a:ea typeface="Times New Roman" panose="02020603050405020304" pitchFamily="18" charset="0"/>
                </a:rPr>
              </a:br>
              <a:r>
                <a:rPr lang="fr-FR" sz="1000" spc="-25" dirty="0">
                  <a:effectLst/>
                  <a:latin typeface="+mj-lt"/>
                  <a:ea typeface="Times New Roman" panose="02020603050405020304" pitchFamily="18" charset="0"/>
                </a:rPr>
                <a:t>Vous appréciez des équipes fédérées par l’humain ? </a:t>
              </a:r>
              <a:r>
                <a:rPr lang="fr-FR" sz="1200" spc="-25" dirty="0">
                  <a:effectLst/>
                  <a:ea typeface="Times New Roman" panose="02020603050405020304" pitchFamily="18" charset="0"/>
                </a:rPr>
                <a:t>Rejoignez-nous !</a:t>
              </a:r>
              <a:endParaRPr lang="fr-FR" sz="1000" dirty="0">
                <a:effectLst/>
                <a:ea typeface="Times New Roman" panose="02020603050405020304" pitchFamily="18" charset="0"/>
              </a:endParaRPr>
            </a:p>
          </p:txBody>
        </p:sp>
        <p:sp>
          <p:nvSpPr>
            <p:cNvPr id="9" name="Rectangle : avec coins arrondis en diagonale 8">
              <a:extLst>
                <a:ext uri="{FF2B5EF4-FFF2-40B4-BE49-F238E27FC236}">
                  <a16:creationId xmlns:a16="http://schemas.microsoft.com/office/drawing/2014/main" id="{A93D1553-9B8F-3365-1321-0348473EAE80}"/>
                </a:ext>
              </a:extLst>
            </p:cNvPr>
            <p:cNvSpPr/>
            <p:nvPr/>
          </p:nvSpPr>
          <p:spPr>
            <a:xfrm>
              <a:off x="177862" y="6583227"/>
              <a:ext cx="4345121" cy="164648"/>
            </a:xfrm>
            <a:prstGeom prst="round2DiagRect">
              <a:avLst/>
            </a:prstGeom>
            <a:solidFill>
              <a:srgbClr val="D7E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spc="-25" dirty="0">
                  <a:solidFill>
                    <a:schemeClr val="tx1"/>
                  </a:solidFill>
                  <a:latin typeface="+mj-lt"/>
                  <a:ea typeface="Times New Roman" panose="02020603050405020304" pitchFamily="18" charset="0"/>
                </a:rPr>
                <a:t>Plus d’information sur</a:t>
              </a:r>
              <a:r>
                <a:rPr lang="fr-FR" sz="1050" dirty="0">
                  <a:solidFill>
                    <a:schemeClr val="tx1"/>
                  </a:solidFill>
                  <a:latin typeface="+mj-lt"/>
                  <a:ea typeface="Calibri" panose="020F0502020204030204" pitchFamily="34" charset="0"/>
                </a:rPr>
                <a:t> notre site </a:t>
              </a:r>
              <a:r>
                <a:rPr lang="fr-FR" sz="1050" u="sng" dirty="0">
                  <a:solidFill>
                    <a:schemeClr val="tx1"/>
                  </a:solidFill>
                  <a:latin typeface="+mj-lt"/>
                  <a:ea typeface="Calibri" panose="020F0502020204030204" pitchFamily="34" charset="0"/>
                  <a:hlinkClick r:id="rId5">
                    <a:extLst>
                      <a:ext uri="{A12FA001-AC4F-418D-AE19-62706E023703}">
                        <ahyp:hlinkClr xmlns:ahyp="http://schemas.microsoft.com/office/drawing/2018/hyperlinkcolor" val="tx"/>
                      </a:ext>
                    </a:extLst>
                  </a:hlinkClick>
                </a:rPr>
                <a:t>www.amsp.fr</a:t>
              </a:r>
              <a:endParaRPr lang="fr-FR" sz="1050" dirty="0">
                <a:solidFill>
                  <a:schemeClr val="tx1"/>
                </a:solidFill>
                <a:latin typeface="+mj-lt"/>
                <a:ea typeface="Times New Roman" panose="02020603050405020304" pitchFamily="18" charset="0"/>
              </a:endParaRPr>
            </a:p>
          </p:txBody>
        </p:sp>
      </p:grpSp>
      <p:graphicFrame>
        <p:nvGraphicFramePr>
          <p:cNvPr id="15" name="Tableau 6">
            <a:extLst>
              <a:ext uri="{FF2B5EF4-FFF2-40B4-BE49-F238E27FC236}">
                <a16:creationId xmlns:a16="http://schemas.microsoft.com/office/drawing/2014/main" id="{74882B00-64B0-B439-A833-F4FB1099A118}"/>
              </a:ext>
            </a:extLst>
          </p:cNvPr>
          <p:cNvGraphicFramePr>
            <a:graphicFrameLocks noGrp="1"/>
          </p:cNvGraphicFramePr>
          <p:nvPr>
            <p:extLst>
              <p:ext uri="{D42A27DB-BD31-4B8C-83A1-F6EECF244321}">
                <p14:modId xmlns:p14="http://schemas.microsoft.com/office/powerpoint/2010/main" val="3594560656"/>
              </p:ext>
            </p:extLst>
          </p:nvPr>
        </p:nvGraphicFramePr>
        <p:xfrm>
          <a:off x="7840652" y="244516"/>
          <a:ext cx="4099914" cy="685800"/>
        </p:xfrm>
        <a:graphic>
          <a:graphicData uri="http://schemas.openxmlformats.org/drawingml/2006/table">
            <a:tbl>
              <a:tblPr firstRow="1" bandRow="1">
                <a:tableStyleId>{5C22544A-7EE6-4342-B048-85BDC9FD1C3A}</a:tableStyleId>
              </a:tblPr>
              <a:tblGrid>
                <a:gridCol w="1366638">
                  <a:extLst>
                    <a:ext uri="{9D8B030D-6E8A-4147-A177-3AD203B41FA5}">
                      <a16:colId xmlns:a16="http://schemas.microsoft.com/office/drawing/2014/main" val="2219422543"/>
                    </a:ext>
                  </a:extLst>
                </a:gridCol>
                <a:gridCol w="1366638">
                  <a:extLst>
                    <a:ext uri="{9D8B030D-6E8A-4147-A177-3AD203B41FA5}">
                      <a16:colId xmlns:a16="http://schemas.microsoft.com/office/drawing/2014/main" val="863250123"/>
                    </a:ext>
                  </a:extLst>
                </a:gridCol>
                <a:gridCol w="1366638">
                  <a:extLst>
                    <a:ext uri="{9D8B030D-6E8A-4147-A177-3AD203B41FA5}">
                      <a16:colId xmlns:a16="http://schemas.microsoft.com/office/drawing/2014/main" val="2977042978"/>
                    </a:ext>
                  </a:extLst>
                </a:gridCol>
              </a:tblGrid>
              <a:tr h="211627">
                <a:tc>
                  <a:txBody>
                    <a:bodyPr/>
                    <a:lstStyle/>
                    <a:p>
                      <a:pPr algn="ctr"/>
                      <a:r>
                        <a:rPr lang="fr-FR" sz="1100" dirty="0">
                          <a:solidFill>
                            <a:schemeClr val="bg1"/>
                          </a:solidFill>
                          <a:latin typeface="+mj-lt"/>
                        </a:rPr>
                        <a:t>CDI</a:t>
                      </a:r>
                    </a:p>
                  </a:txBody>
                  <a:tcPr>
                    <a:solidFill>
                      <a:srgbClr val="2E4798"/>
                    </a:solidFill>
                  </a:tcPr>
                </a:tc>
                <a:tc>
                  <a:txBody>
                    <a:bodyPr/>
                    <a:lstStyle/>
                    <a:p>
                      <a:pPr algn="ctr"/>
                      <a:r>
                        <a:rPr lang="fr-FR" sz="1100" dirty="0">
                          <a:solidFill>
                            <a:schemeClr val="bg1"/>
                          </a:solidFill>
                          <a:latin typeface="+mj-lt"/>
                        </a:rPr>
                        <a:t>MECS La Reynarde- Site de St-Menet</a:t>
                      </a:r>
                    </a:p>
                  </a:txBody>
                  <a:tcPr>
                    <a:solidFill>
                      <a:srgbClr val="2E4798"/>
                    </a:solidFill>
                  </a:tcPr>
                </a:tc>
                <a:tc>
                  <a:txBody>
                    <a:bodyPr/>
                    <a:lstStyle/>
                    <a:p>
                      <a:r>
                        <a:rPr lang="fr-FR" sz="1100" dirty="0">
                          <a:solidFill>
                            <a:schemeClr val="tx1"/>
                          </a:solidFill>
                        </a:rPr>
                        <a:t>Dès que possible</a:t>
                      </a:r>
                    </a:p>
                  </a:txBody>
                  <a:tcPr>
                    <a:solidFill>
                      <a:srgbClr val="D7E0F7"/>
                    </a:solidFill>
                  </a:tcPr>
                </a:tc>
                <a:extLst>
                  <a:ext uri="{0D108BD9-81ED-4DB2-BD59-A6C34878D82A}">
                    <a16:rowId xmlns:a16="http://schemas.microsoft.com/office/drawing/2014/main" val="2891741740"/>
                  </a:ext>
                </a:extLst>
              </a:tr>
              <a:tr h="211627">
                <a:tc>
                  <a:txBody>
                    <a:bodyPr/>
                    <a:lstStyle/>
                    <a:p>
                      <a:pPr algn="ctr"/>
                      <a:r>
                        <a:rPr lang="fr-FR" sz="1100" dirty="0">
                          <a:solidFill>
                            <a:schemeClr val="tx1"/>
                          </a:solidFill>
                          <a:latin typeface="+mj-lt"/>
                        </a:rPr>
                        <a:t>Surveillant de Nuit</a:t>
                      </a:r>
                    </a:p>
                  </a:txBody>
                  <a:tcPr/>
                </a:tc>
                <a:tc>
                  <a:txBody>
                    <a:bodyPr/>
                    <a:lstStyle/>
                    <a:p>
                      <a:pPr algn="ctr"/>
                      <a:r>
                        <a:rPr lang="fr-FR" sz="1100" dirty="0">
                          <a:solidFill>
                            <a:schemeClr val="tx1"/>
                          </a:solidFill>
                          <a:latin typeface="+mj-lt"/>
                        </a:rPr>
                        <a:t>Temps complet</a:t>
                      </a:r>
                    </a:p>
                  </a:txBody>
                  <a:tcPr/>
                </a:tc>
                <a:tc>
                  <a:txBody>
                    <a:bodyPr/>
                    <a:lstStyle/>
                    <a:p>
                      <a:pPr algn="ctr"/>
                      <a:r>
                        <a:rPr lang="fr-FR" sz="1100" dirty="0">
                          <a:solidFill>
                            <a:schemeClr val="tx1"/>
                          </a:solidFill>
                          <a:latin typeface="+mj-lt"/>
                        </a:rPr>
                        <a:t>Permis B</a:t>
                      </a:r>
                    </a:p>
                  </a:txBody>
                  <a:tcPr/>
                </a:tc>
                <a:extLst>
                  <a:ext uri="{0D108BD9-81ED-4DB2-BD59-A6C34878D82A}">
                    <a16:rowId xmlns:a16="http://schemas.microsoft.com/office/drawing/2014/main" val="756126493"/>
                  </a:ext>
                </a:extLst>
              </a:tr>
            </a:tbl>
          </a:graphicData>
        </a:graphic>
      </p:graphicFrame>
      <p:grpSp>
        <p:nvGrpSpPr>
          <p:cNvPr id="18" name="Groupe 17">
            <a:extLst>
              <a:ext uri="{FF2B5EF4-FFF2-40B4-BE49-F238E27FC236}">
                <a16:creationId xmlns:a16="http://schemas.microsoft.com/office/drawing/2014/main" id="{2E48313B-6D1E-18AA-C93E-517536472102}"/>
              </a:ext>
            </a:extLst>
          </p:cNvPr>
          <p:cNvGrpSpPr/>
          <p:nvPr/>
        </p:nvGrpSpPr>
        <p:grpSpPr>
          <a:xfrm>
            <a:off x="4703623" y="235341"/>
            <a:ext cx="7394539" cy="6622659"/>
            <a:chOff x="4703623" y="290906"/>
            <a:chExt cx="7394539" cy="6567628"/>
          </a:xfrm>
        </p:grpSpPr>
        <p:sp>
          <p:nvSpPr>
            <p:cNvPr id="11" name="Rectangle 10">
              <a:extLst>
                <a:ext uri="{FF2B5EF4-FFF2-40B4-BE49-F238E27FC236}">
                  <a16:creationId xmlns:a16="http://schemas.microsoft.com/office/drawing/2014/main" id="{93601C20-2372-4EDF-CA54-05C78ACAACB8}"/>
                </a:ext>
              </a:extLst>
            </p:cNvPr>
            <p:cNvSpPr/>
            <p:nvPr/>
          </p:nvSpPr>
          <p:spPr>
            <a:xfrm>
              <a:off x="4860346" y="1007428"/>
              <a:ext cx="7197658" cy="5851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r>
                <a:rPr lang="fr-FR" sz="1100" dirty="0">
                  <a:solidFill>
                    <a:schemeClr val="tx1"/>
                  </a:solidFill>
                  <a:latin typeface="+mj-lt"/>
                  <a:cs typeface="Times New Roman" panose="02020603050405020304" pitchFamily="18" charset="0"/>
                </a:rPr>
                <a:t>La Maison d’enfants à caractère social la Reynarde recrute un surveillant de nuit au sein de son service d’internat basé à Marseille (11</a:t>
              </a:r>
              <a:r>
                <a:rPr lang="fr-FR" sz="1100" baseline="30000" dirty="0">
                  <a:solidFill>
                    <a:schemeClr val="tx1"/>
                  </a:solidFill>
                  <a:latin typeface="+mj-lt"/>
                  <a:cs typeface="Times New Roman" panose="02020603050405020304" pitchFamily="18" charset="0"/>
                </a:rPr>
                <a:t>ème</a:t>
              </a:r>
              <a:r>
                <a:rPr lang="fr-FR" sz="1100" dirty="0">
                  <a:solidFill>
                    <a:schemeClr val="tx1"/>
                  </a:solidFill>
                  <a:latin typeface="+mj-lt"/>
                  <a:cs typeface="Times New Roman" panose="02020603050405020304" pitchFamily="18" charset="0"/>
                </a:rPr>
                <a:t>). Le poste à pourvoir se situe sur le site de St-Menet accueillant des  jeunes de 13 à 16 ans. </a:t>
              </a:r>
            </a:p>
            <a:p>
              <a:pPr algn="just"/>
              <a:endParaRPr lang="fr-FR" sz="1100" dirty="0">
                <a:solidFill>
                  <a:schemeClr val="tx1"/>
                </a:solidFill>
                <a:latin typeface="+mj-lt"/>
                <a:cs typeface="Times New Roman" panose="02020603050405020304" pitchFamily="18" charset="0"/>
              </a:endParaRPr>
            </a:p>
            <a:p>
              <a:pPr algn="just"/>
              <a:r>
                <a:rPr lang="fr-FR" sz="1100" b="1" u="sng" dirty="0">
                  <a:solidFill>
                    <a:schemeClr val="tx1"/>
                  </a:solidFill>
                  <a:latin typeface="+mj-lt"/>
                  <a:cs typeface="Times New Roman" panose="02020603050405020304" pitchFamily="18" charset="0"/>
                </a:rPr>
                <a:t>Missions principales</a:t>
              </a:r>
            </a:p>
            <a:p>
              <a:pPr marL="171450" indent="-171450" algn="just">
                <a:buFontTx/>
                <a:buChar char="-"/>
              </a:pPr>
              <a:r>
                <a:rPr lang="fr-FR" sz="1100" dirty="0">
                  <a:solidFill>
                    <a:schemeClr val="tx1"/>
                  </a:solidFill>
                  <a:latin typeface="+mj-lt"/>
                  <a:cs typeface="Times New Roman" panose="02020603050405020304" pitchFamily="18" charset="0"/>
                </a:rPr>
                <a:t>Intégré(e) à une équipe de nuit, il (elle) sera chargé(e) d’assurer au sein de l’unité la surveillance et la sécurité des jeunes adolescents durant le nuit.</a:t>
              </a:r>
            </a:p>
            <a:p>
              <a:pPr marL="171450" indent="-171450" algn="just">
                <a:buFontTx/>
                <a:buChar char="-"/>
              </a:pPr>
              <a:r>
                <a:rPr lang="fr-FR" sz="1100" dirty="0">
                  <a:solidFill>
                    <a:schemeClr val="tx1"/>
                  </a:solidFill>
                  <a:latin typeface="+mj-lt"/>
                  <a:cs typeface="Times New Roman" panose="02020603050405020304" pitchFamily="18" charset="0"/>
                </a:rPr>
                <a:t>Il (elle) devra posséder un sens aigu du travail en équipe,  du bon sens et fera preuve d’autonomie et de prise d’initiative.</a:t>
              </a:r>
            </a:p>
            <a:p>
              <a:pPr marL="171450" indent="-171450" algn="just">
                <a:buFontTx/>
                <a:buChar char="-"/>
              </a:pPr>
              <a:r>
                <a:rPr lang="fr-FR" sz="1100" dirty="0">
                  <a:solidFill>
                    <a:schemeClr val="tx1"/>
                  </a:solidFill>
                  <a:latin typeface="+mj-lt"/>
                  <a:cs typeface="Times New Roman" panose="02020603050405020304" pitchFamily="18" charset="0"/>
                </a:rPr>
                <a:t>Il (elle) saura passer des relais écrits dans le cahier de liaison et conduira son action dans un cadre bienveillant et respectueux.</a:t>
              </a:r>
            </a:p>
            <a:p>
              <a:pPr marL="171450" indent="-171450" algn="just">
                <a:buFontTx/>
                <a:buChar char="-"/>
              </a:pPr>
              <a:r>
                <a:rPr lang="fr-FR" sz="1100" dirty="0">
                  <a:solidFill>
                    <a:schemeClr val="tx1"/>
                  </a:solidFill>
                  <a:latin typeface="+mj-lt"/>
                  <a:cs typeface="Times New Roman" panose="02020603050405020304" pitchFamily="18" charset="0"/>
                </a:rPr>
                <a:t>Il (elle) aura conscience de son rôle éducatif auprès des jeunes et participera à des temps de coucher, de déjeuner et de lever.</a:t>
              </a:r>
            </a:p>
            <a:p>
              <a:pPr marL="171450" indent="-171450" algn="just">
                <a:buFontTx/>
                <a:buChar char="-"/>
              </a:pPr>
              <a:r>
                <a:rPr lang="fr-FR" sz="1100" dirty="0">
                  <a:solidFill>
                    <a:schemeClr val="tx1"/>
                  </a:solidFill>
                  <a:latin typeface="+mj-lt"/>
                  <a:cs typeface="Times New Roman" panose="02020603050405020304" pitchFamily="18" charset="0"/>
                </a:rPr>
                <a:t>Il (elle) référera au cadre d’astreinte des éventuelles difficultés rencontrées.</a:t>
              </a:r>
            </a:p>
            <a:p>
              <a:pPr marL="171450" indent="-171450" algn="just">
                <a:buFontTx/>
                <a:buChar char="-"/>
              </a:pPr>
              <a:r>
                <a:rPr lang="fr-FR" sz="1100" dirty="0">
                  <a:solidFill>
                    <a:schemeClr val="tx1"/>
                  </a:solidFill>
                  <a:latin typeface="+mj-lt"/>
                  <a:cs typeface="Times New Roman" panose="02020603050405020304" pitchFamily="18" charset="0"/>
                </a:rPr>
                <a:t>Il (elle) sera à l’aise avec l’écrit et l’outil informatique.</a:t>
              </a:r>
            </a:p>
            <a:p>
              <a:pPr marL="171450" indent="-171450" algn="just">
                <a:buFontTx/>
                <a:buChar char="-"/>
              </a:pPr>
              <a:endParaRPr lang="fr-FR" sz="1100" dirty="0">
                <a:solidFill>
                  <a:schemeClr val="tx1"/>
                </a:solidFill>
                <a:latin typeface="+mj-lt"/>
                <a:cs typeface="Times New Roman" panose="02020603050405020304" pitchFamily="18" charset="0"/>
              </a:endParaRPr>
            </a:p>
            <a:p>
              <a:pPr algn="just"/>
              <a:r>
                <a:rPr lang="fr-FR" sz="1100" b="1" u="sng" dirty="0">
                  <a:solidFill>
                    <a:schemeClr val="tx1"/>
                  </a:solidFill>
                  <a:latin typeface="+mj-lt"/>
                  <a:cs typeface="Times New Roman" panose="02020603050405020304" pitchFamily="18" charset="0"/>
                </a:rPr>
                <a:t>Missions secondaires</a:t>
              </a:r>
            </a:p>
            <a:p>
              <a:pPr marL="171450" indent="-171450" algn="just">
                <a:buFontTx/>
                <a:buChar char="-"/>
              </a:pPr>
              <a:r>
                <a:rPr lang="fr-FR" sz="1100" dirty="0">
                  <a:solidFill>
                    <a:schemeClr val="tx1"/>
                  </a:solidFill>
                  <a:latin typeface="+mj-lt"/>
                  <a:cs typeface="Times New Roman" panose="02020603050405020304" pitchFamily="18" charset="0"/>
                </a:rPr>
                <a:t>Il (elle) partagera les valeurs de l’association et s’inscrira dans une dynamique coopérative et constructive.</a:t>
              </a:r>
            </a:p>
            <a:p>
              <a:pPr marL="171450" indent="-171450" algn="just">
                <a:buFontTx/>
                <a:buChar char="-"/>
              </a:pPr>
              <a:r>
                <a:rPr lang="fr-FR" sz="1100" dirty="0">
                  <a:solidFill>
                    <a:schemeClr val="tx1"/>
                  </a:solidFill>
                  <a:latin typeface="+mj-lt"/>
                  <a:cs typeface="Times New Roman" panose="02020603050405020304" pitchFamily="18" charset="0"/>
                </a:rPr>
                <a:t>Il (elle) possédera de solides capacités d’organisation et du bon sens.</a:t>
              </a:r>
            </a:p>
            <a:p>
              <a:pPr marL="171450" indent="-171450" algn="just">
                <a:buFontTx/>
                <a:buChar char="-"/>
              </a:pPr>
              <a:r>
                <a:rPr lang="fr-FR" sz="1100" dirty="0">
                  <a:solidFill>
                    <a:schemeClr val="tx1"/>
                  </a:solidFill>
                  <a:latin typeface="+mj-lt"/>
                  <a:cs typeface="Times New Roman" panose="02020603050405020304" pitchFamily="18" charset="0"/>
                </a:rPr>
                <a:t>Il (elle) participera activement aux différentes réunions de la maison et se situera comme force de proposition en participant par sa réflexion à la démarche d’amélioration continue de la qualité.</a:t>
              </a:r>
            </a:p>
            <a:p>
              <a:pPr algn="just"/>
              <a:endParaRPr lang="fr-FR" sz="1100" dirty="0">
                <a:solidFill>
                  <a:schemeClr val="tx1"/>
                </a:solidFill>
                <a:latin typeface="+mj-lt"/>
                <a:cs typeface="Times New Roman" panose="02020603050405020304" pitchFamily="18" charset="0"/>
              </a:endParaRPr>
            </a:p>
            <a:p>
              <a:pPr algn="just"/>
              <a:r>
                <a:rPr lang="fr-FR" sz="1100" b="1" u="sng" dirty="0">
                  <a:solidFill>
                    <a:schemeClr val="tx1"/>
                  </a:solidFill>
                  <a:latin typeface="+mj-lt"/>
                  <a:cs typeface="Times New Roman" panose="02020603050405020304" pitchFamily="18" charset="0"/>
                </a:rPr>
                <a:t>Profil recherché</a:t>
              </a:r>
            </a:p>
            <a:p>
              <a:pPr algn="just"/>
              <a:r>
                <a:rPr lang="fr-FR" sz="1100" dirty="0">
                  <a:solidFill>
                    <a:schemeClr val="tx1"/>
                  </a:solidFill>
                  <a:latin typeface="+mj-lt"/>
                  <a:cs typeface="Times New Roman" panose="02020603050405020304" pitchFamily="18" charset="0"/>
                </a:rPr>
                <a:t>Vous disposez d’une expérience significative et réussie dans le domaine de la protection de l’enfance auprès d’adolescents.</a:t>
              </a:r>
            </a:p>
            <a:p>
              <a:pPr algn="just"/>
              <a:r>
                <a:rPr lang="fr-FR" sz="1100" dirty="0">
                  <a:solidFill>
                    <a:schemeClr val="tx1"/>
                  </a:solidFill>
                  <a:latin typeface="+mj-lt"/>
                  <a:cs typeface="Times New Roman" panose="02020603050405020304" pitchFamily="18" charset="0"/>
                </a:rPr>
                <a:t>Vous avez le sens de l’organisation et de la rigueur et savez faire preuve de réactivité. Vous êtes reconnu(e) pour votre sens du relationnel et votre esprit d’équipe.</a:t>
              </a:r>
            </a:p>
            <a:p>
              <a:pPr algn="just"/>
              <a:endParaRPr lang="fr-FR" sz="1100" dirty="0">
                <a:solidFill>
                  <a:schemeClr val="tx1"/>
                </a:solidFill>
                <a:latin typeface="+mj-lt"/>
                <a:cs typeface="Times New Roman" panose="02020603050405020304" pitchFamily="18" charset="0"/>
              </a:endParaRPr>
            </a:p>
            <a:p>
              <a:pPr algn="just"/>
              <a:r>
                <a:rPr lang="fr-FR" sz="1100" b="1" dirty="0">
                  <a:solidFill>
                    <a:schemeClr val="tx1"/>
                  </a:solidFill>
                  <a:latin typeface="+mj-lt"/>
                  <a:cs typeface="Times New Roman" panose="02020603050405020304" pitchFamily="18" charset="0"/>
                </a:rPr>
                <a:t>Diplôme exigé</a:t>
              </a:r>
            </a:p>
            <a:p>
              <a:pPr algn="just"/>
              <a:endParaRPr lang="fr-FR" sz="1100" dirty="0">
                <a:solidFill>
                  <a:schemeClr val="tx1"/>
                </a:solidFill>
                <a:latin typeface="+mj-lt"/>
                <a:cs typeface="Times New Roman" panose="02020603050405020304" pitchFamily="18" charset="0"/>
              </a:endParaRPr>
            </a:p>
            <a:p>
              <a:pPr algn="just"/>
              <a:r>
                <a:rPr lang="fr-FR" sz="1100" b="1" dirty="0">
                  <a:solidFill>
                    <a:schemeClr val="tx1"/>
                  </a:solidFill>
                  <a:latin typeface="+mj-lt"/>
                  <a:cs typeface="Times New Roman" panose="02020603050405020304" pitchFamily="18" charset="0"/>
                </a:rPr>
                <a:t>Ce que l’association peut vous apporter</a:t>
              </a:r>
            </a:p>
            <a:p>
              <a:pPr marL="171450" indent="-171450" algn="just">
                <a:buFontTx/>
                <a:buChar char="-"/>
              </a:pPr>
              <a:r>
                <a:rPr lang="fr-FR" sz="1100" dirty="0">
                  <a:solidFill>
                    <a:schemeClr val="tx1"/>
                  </a:solidFill>
                  <a:latin typeface="+mj-lt"/>
                  <a:cs typeface="Times New Roman" panose="02020603050405020304" pitchFamily="18" charset="0"/>
                </a:rPr>
                <a:t>Un environnement de travail agréable avec tous les avantages de convention 66</a:t>
              </a:r>
            </a:p>
            <a:p>
              <a:pPr algn="just"/>
              <a:endParaRPr lang="fr-FR" sz="1100" dirty="0">
                <a:solidFill>
                  <a:schemeClr val="tx1"/>
                </a:solidFill>
                <a:latin typeface="+mj-lt"/>
                <a:cs typeface="Times New Roman" panose="02020603050405020304" pitchFamily="18" charset="0"/>
              </a:endParaRPr>
            </a:p>
            <a:p>
              <a:pPr algn="just"/>
              <a:r>
                <a:rPr lang="fr-FR" sz="900" b="1" i="1" dirty="0">
                  <a:solidFill>
                    <a:schemeClr val="tx2">
                      <a:lumMod val="50000"/>
                      <a:lumOff val="50000"/>
                    </a:schemeClr>
                  </a:solidFill>
                  <a:latin typeface="+mj-lt"/>
                  <a:cs typeface="Times New Roman" panose="02020603050405020304" pitchFamily="18" charset="0"/>
                </a:rPr>
                <a:t>Nos offres d’emploi sont ouvertes à toutes et tous car nous croyons que la diversité des profils est un élément essentiel pour une vie d’équipe</a:t>
              </a:r>
            </a:p>
            <a:p>
              <a:pPr algn="just"/>
              <a:endParaRPr lang="fr-FR" sz="1100" b="1" dirty="0">
                <a:solidFill>
                  <a:schemeClr val="tx1"/>
                </a:solidFill>
                <a:latin typeface="+mj-lt"/>
              </a:endParaRPr>
            </a:p>
            <a:p>
              <a:pPr algn="just"/>
              <a:r>
                <a:rPr lang="fr-FR" dirty="0">
                  <a:latin typeface="Garamond" panose="02020404030301010803" pitchFamily="18" charset="0"/>
                  <a:ea typeface="Times New Roman" panose="02020603050405020304" pitchFamily="18" charset="0"/>
                </a:rPr>
                <a:t> 	</a:t>
              </a:r>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endParaRPr lang="fr-FR" sz="1100" b="1" dirty="0">
                <a:solidFill>
                  <a:schemeClr val="tx1"/>
                </a:solidFill>
                <a:latin typeface="+mj-lt"/>
              </a:endParaRPr>
            </a:p>
            <a:p>
              <a:pPr algn="just"/>
              <a:r>
                <a:rPr lang="fr-FR" sz="1100" b="1" dirty="0">
                  <a:solidFill>
                    <a:schemeClr val="tx1"/>
                  </a:solidFill>
                  <a:latin typeface="+mj-lt"/>
                </a:rPr>
                <a:t>Descriptif du poste</a:t>
              </a:r>
            </a:p>
            <a:p>
              <a:pPr algn="just"/>
              <a:endParaRPr lang="fr-FR" sz="1100" b="1" dirty="0">
                <a:solidFill>
                  <a:schemeClr val="tx1"/>
                </a:solidFill>
                <a:latin typeface="+mj-lt"/>
              </a:endParaRPr>
            </a:p>
            <a:p>
              <a:pPr lvl="0"/>
              <a:endParaRPr lang="fr-FR" sz="1100" b="1" spc="-25" dirty="0">
                <a:solidFill>
                  <a:schemeClr val="tx1"/>
                </a:solidFill>
                <a:effectLst/>
                <a:latin typeface="+mj-lt"/>
                <a:ea typeface="Times New Roman" panose="02020603050405020304" pitchFamily="18" charset="0"/>
              </a:endParaRPr>
            </a:p>
            <a:p>
              <a:pPr algn="just"/>
              <a:r>
                <a:rPr lang="fr-FR" sz="1100" b="1" spc="-25" dirty="0">
                  <a:solidFill>
                    <a:schemeClr val="tx1"/>
                  </a:solidFill>
                  <a:effectLst/>
                  <a:ea typeface="Times New Roman" panose="02020603050405020304" pitchFamily="18" charset="0"/>
                </a:rPr>
                <a:t>Ce que l’association peut vous apporter</a:t>
              </a:r>
              <a:endParaRPr lang="fr-FR" sz="1100" dirty="0">
                <a:solidFill>
                  <a:schemeClr val="tx1"/>
                </a:solidFill>
                <a:effectLst/>
                <a:ea typeface="Times New Roman" panose="02020603050405020304" pitchFamily="18" charset="0"/>
              </a:endParaRPr>
            </a:p>
            <a:p>
              <a:pPr marL="342900" lvl="0" indent="-342900" fontAlgn="base">
                <a:lnSpc>
                  <a:spcPts val="1800"/>
                </a:lnSpc>
                <a:buFont typeface="Wingdings" panose="05000000000000000000" pitchFamily="2" charset="2"/>
                <a:buChar char=""/>
              </a:pPr>
              <a:r>
                <a:rPr lang="fr-FR" sz="1100" spc="-25" dirty="0">
                  <a:solidFill>
                    <a:schemeClr val="tx1"/>
                  </a:solidFill>
                  <a:effectLst/>
                  <a:ea typeface="Times New Roman" panose="02020603050405020304" pitchFamily="18" charset="0"/>
                </a:rPr>
                <a:t>Un environnement de travail agréable avec tous les avantages de la convention 66.</a:t>
              </a:r>
              <a:endParaRPr lang="fr-FR" sz="1100" dirty="0">
                <a:solidFill>
                  <a:schemeClr val="tx1"/>
                </a:solidFill>
                <a:effectLst/>
                <a:ea typeface="Times New Roman" panose="02020603050405020304" pitchFamily="18" charset="0"/>
              </a:endParaRPr>
            </a:p>
            <a:p>
              <a:pPr marL="342900" lvl="0" indent="-342900" fontAlgn="base">
                <a:lnSpc>
                  <a:spcPts val="1800"/>
                </a:lnSpc>
                <a:buFont typeface="Wingdings" panose="05000000000000000000" pitchFamily="2" charset="2"/>
                <a:buChar char=""/>
              </a:pPr>
              <a:r>
                <a:rPr lang="fr-FR" sz="1100" spc="-25" dirty="0">
                  <a:solidFill>
                    <a:schemeClr val="tx1"/>
                  </a:solidFill>
                  <a:effectLst/>
                  <a:ea typeface="Times New Roman" panose="02020603050405020304" pitchFamily="18" charset="0"/>
                </a:rPr>
                <a:t>Un cadre responsabilisant qui donne de l’autonomie et offre la possibilité d’évoluer.</a:t>
              </a:r>
              <a:endParaRPr lang="fr-FR" sz="1100" dirty="0">
                <a:solidFill>
                  <a:schemeClr val="tx1"/>
                </a:solidFill>
                <a:effectLst/>
                <a:ea typeface="Times New Roman" panose="02020603050405020304" pitchFamily="18" charset="0"/>
              </a:endParaRPr>
            </a:p>
            <a:p>
              <a:pPr algn="just"/>
              <a:endParaRPr lang="fr-FR" sz="1100" dirty="0">
                <a:solidFill>
                  <a:schemeClr val="tx1"/>
                </a:solidFill>
                <a:effectLst/>
                <a:ea typeface="Times New Roman" panose="02020603050405020304" pitchFamily="18" charset="0"/>
              </a:endParaRPr>
            </a:p>
            <a:p>
              <a:pPr fontAlgn="base">
                <a:lnSpc>
                  <a:spcPts val="1800"/>
                </a:lnSpc>
              </a:pPr>
              <a:r>
                <a:rPr lang="fr-FR" sz="1100" b="1" i="1" spc="-25" dirty="0">
                  <a:solidFill>
                    <a:srgbClr val="0070C0"/>
                  </a:solidFill>
                  <a:effectLst/>
                  <a:ea typeface="Times New Roman" panose="02020603050405020304" pitchFamily="18" charset="0"/>
                </a:rPr>
                <a:t>Nos offres d’emploi sont ouvertes à toutes et tous car nous croyons que la diversité des profils est un élément essentiel pour une vie d’équipe </a:t>
              </a:r>
              <a:r>
                <a:rPr lang="fr-FR" sz="1100" spc="-25" dirty="0">
                  <a:solidFill>
                    <a:schemeClr val="tx1"/>
                  </a:solidFill>
                  <a:effectLst/>
                  <a:ea typeface="Times New Roman" panose="02020603050405020304" pitchFamily="18" charset="0"/>
                </a:rPr>
                <a:t>!</a:t>
              </a:r>
              <a:endParaRPr lang="fr-FR" sz="1100" b="1" spc="-25" dirty="0">
                <a:solidFill>
                  <a:schemeClr val="tx1"/>
                </a:solidFill>
                <a:effectLst/>
                <a:ea typeface="Times New Roman" panose="02020603050405020304" pitchFamily="18" charset="0"/>
              </a:endParaRPr>
            </a:p>
          </p:txBody>
        </p:sp>
        <p:sp>
          <p:nvSpPr>
            <p:cNvPr id="12" name="ZoneTexte 11">
              <a:extLst>
                <a:ext uri="{FF2B5EF4-FFF2-40B4-BE49-F238E27FC236}">
                  <a16:creationId xmlns:a16="http://schemas.microsoft.com/office/drawing/2014/main" id="{E8D528F9-BC4C-07F1-29D3-AD7F6F737B8A}"/>
                </a:ext>
              </a:extLst>
            </p:cNvPr>
            <p:cNvSpPr txBox="1"/>
            <p:nvPr/>
          </p:nvSpPr>
          <p:spPr>
            <a:xfrm>
              <a:off x="4703623" y="290906"/>
              <a:ext cx="2947639" cy="579916"/>
            </a:xfrm>
            <a:prstGeom prst="rect">
              <a:avLst/>
            </a:prstGeom>
            <a:noFill/>
          </p:spPr>
          <p:txBody>
            <a:bodyPr wrap="square">
              <a:spAutoFit/>
            </a:bodyPr>
            <a:lstStyle/>
            <a:p>
              <a:pPr algn="l"/>
              <a:r>
                <a:rPr lang="fr-FR" sz="1600" b="1" dirty="0"/>
                <a:t>Offre d’emploi  </a:t>
              </a:r>
            </a:p>
            <a:p>
              <a:pPr algn="l"/>
              <a:r>
                <a:rPr lang="fr-FR" sz="1600" b="1" dirty="0"/>
                <a:t>Surveillant de nuit</a:t>
              </a:r>
              <a:endParaRPr lang="fr-FR" sz="1600" b="1" kern="1200" dirty="0">
                <a:solidFill>
                  <a:schemeClr val="tx1"/>
                </a:solidFill>
                <a:effectLst/>
                <a:latin typeface="+mn-lt"/>
                <a:ea typeface="+mn-ea"/>
                <a:cs typeface="+mn-cs"/>
              </a:endParaRPr>
            </a:p>
          </p:txBody>
        </p:sp>
        <p:sp>
          <p:nvSpPr>
            <p:cNvPr id="13" name="Rectangle : avec coins arrondis en diagonale 12">
              <a:extLst>
                <a:ext uri="{FF2B5EF4-FFF2-40B4-BE49-F238E27FC236}">
                  <a16:creationId xmlns:a16="http://schemas.microsoft.com/office/drawing/2014/main" id="{D261D11F-21BA-EAD4-7768-64F6B029B9FC}"/>
                </a:ext>
              </a:extLst>
            </p:cNvPr>
            <p:cNvSpPr/>
            <p:nvPr/>
          </p:nvSpPr>
          <p:spPr>
            <a:xfrm>
              <a:off x="8692546" y="6494422"/>
              <a:ext cx="977726" cy="243257"/>
            </a:xfrm>
            <a:prstGeom prst="round2Diag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lnSpc>
                  <a:spcPts val="1800"/>
                </a:lnSpc>
              </a:pPr>
              <a:r>
                <a:rPr lang="fr-FR" sz="1100" spc="-25" dirty="0">
                  <a:solidFill>
                    <a:schemeClr val="tx1"/>
                  </a:solidFill>
                  <a:effectLst/>
                  <a:ea typeface="Times New Roman" panose="02020603050405020304" pitchFamily="18" charset="0"/>
                </a:rPr>
                <a:t>Postuler</a:t>
              </a:r>
              <a:r>
                <a:rPr lang="fr-FR" sz="1050" spc="-25" dirty="0">
                  <a:solidFill>
                    <a:schemeClr val="tx1"/>
                  </a:solidFill>
                  <a:effectLst/>
                  <a:ea typeface="Times New Roman" panose="02020603050405020304" pitchFamily="18" charset="0"/>
                </a:rPr>
                <a:t> </a:t>
              </a:r>
              <a:endParaRPr lang="fr-FR" sz="1050" dirty="0">
                <a:solidFill>
                  <a:schemeClr val="tx1"/>
                </a:solidFill>
              </a:endParaRPr>
            </a:p>
          </p:txBody>
        </p:sp>
        <p:sp>
          <p:nvSpPr>
            <p:cNvPr id="17" name="ZoneTexte 16">
              <a:extLst>
                <a:ext uri="{FF2B5EF4-FFF2-40B4-BE49-F238E27FC236}">
                  <a16:creationId xmlns:a16="http://schemas.microsoft.com/office/drawing/2014/main" id="{19586D3A-FFDD-437B-F3ED-9190B2B27D23}"/>
                </a:ext>
              </a:extLst>
            </p:cNvPr>
            <p:cNvSpPr txBox="1"/>
            <p:nvPr/>
          </p:nvSpPr>
          <p:spPr>
            <a:xfrm>
              <a:off x="9670272" y="6462982"/>
              <a:ext cx="2427890" cy="274697"/>
            </a:xfrm>
            <a:prstGeom prst="rect">
              <a:avLst/>
            </a:prstGeom>
            <a:noFill/>
          </p:spPr>
          <p:txBody>
            <a:bodyPr wrap="square">
              <a:spAutoFit/>
            </a:bodyPr>
            <a:lstStyle/>
            <a:p>
              <a:r>
                <a:rPr lang="fr-FR" sz="1100" spc="-25" dirty="0">
                  <a:latin typeface="+mj-lt"/>
                  <a:ea typeface="Times New Roman" panose="02020603050405020304" pitchFamily="18" charset="0"/>
                </a:rPr>
                <a:t>m</a:t>
              </a:r>
              <a:r>
                <a:rPr lang="fr-FR" sz="1100" spc="-25" dirty="0">
                  <a:solidFill>
                    <a:schemeClr val="tx1"/>
                  </a:solidFill>
                  <a:effectLst/>
                  <a:latin typeface="+mj-lt"/>
                  <a:ea typeface="Times New Roman" panose="02020603050405020304" pitchFamily="18" charset="0"/>
                </a:rPr>
                <a:t>ecs.reynarde@amsp.fr</a:t>
              </a:r>
              <a:r>
                <a:rPr lang="fr-FR" sz="1200" b="1" spc="-25" dirty="0">
                  <a:solidFill>
                    <a:schemeClr val="tx1"/>
                  </a:solidFill>
                  <a:effectLst/>
                  <a:ea typeface="Times New Roman" panose="02020603050405020304" pitchFamily="18" charset="0"/>
                </a:rPr>
                <a:t>	</a:t>
              </a:r>
              <a:endParaRPr lang="fr-FR" sz="1200" u="sng" dirty="0">
                <a:solidFill>
                  <a:srgbClr val="0070C0"/>
                </a:solidFill>
              </a:endParaRPr>
            </a:p>
          </p:txBody>
        </p:sp>
      </p:grpSp>
      <p:cxnSp>
        <p:nvCxnSpPr>
          <p:cNvPr id="3" name="Connecteur droit 2">
            <a:extLst>
              <a:ext uri="{FF2B5EF4-FFF2-40B4-BE49-F238E27FC236}">
                <a16:creationId xmlns:a16="http://schemas.microsoft.com/office/drawing/2014/main" id="{7B8AE936-6EC9-759F-2415-D2E8ADB57D84}"/>
              </a:ext>
            </a:extLst>
          </p:cNvPr>
          <p:cNvCxnSpPr/>
          <p:nvPr/>
        </p:nvCxnSpPr>
        <p:spPr>
          <a:xfrm>
            <a:off x="4703623" y="1136468"/>
            <a:ext cx="0" cy="561140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74594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179</TotalTime>
  <Words>665</Words>
  <Application>Microsoft Office PowerPoint</Application>
  <PresentationFormat>Grand écran</PresentationFormat>
  <Paragraphs>101</Paragraphs>
  <Slides>1</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vt:i4>
      </vt:variant>
    </vt:vector>
  </HeadingPairs>
  <TitlesOfParts>
    <vt:vector size="9" baseType="lpstr">
      <vt:lpstr>Aptos</vt:lpstr>
      <vt:lpstr>Aptos Display</vt:lpstr>
      <vt:lpstr>Arial</vt:lpstr>
      <vt:lpstr>Calibri</vt:lpstr>
      <vt:lpstr>Garamond</vt:lpstr>
      <vt:lpstr>Times New Roman</vt:lpstr>
      <vt:lpstr>Wingdings</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Astrid Froment</dc:creator>
  <cp:lastModifiedBy>Sylvie BERTRAND</cp:lastModifiedBy>
  <cp:revision>25</cp:revision>
  <dcterms:created xsi:type="dcterms:W3CDTF">2024-03-27T14:53:47Z</dcterms:created>
  <dcterms:modified xsi:type="dcterms:W3CDTF">2024-06-13T11:41:55Z</dcterms:modified>
</cp:coreProperties>
</file>